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28"/>
  </p:notesMasterIdLst>
  <p:sldIdLst>
    <p:sldId id="290" r:id="rId2"/>
    <p:sldId id="410" r:id="rId3"/>
    <p:sldId id="262" r:id="rId4"/>
    <p:sldId id="263" r:id="rId5"/>
    <p:sldId id="291" r:id="rId6"/>
    <p:sldId id="292" r:id="rId7"/>
    <p:sldId id="264" r:id="rId8"/>
    <p:sldId id="293" r:id="rId9"/>
    <p:sldId id="295" r:id="rId10"/>
    <p:sldId id="294" r:id="rId11"/>
    <p:sldId id="266" r:id="rId12"/>
    <p:sldId id="388" r:id="rId13"/>
    <p:sldId id="267" r:id="rId14"/>
    <p:sldId id="257" r:id="rId15"/>
    <p:sldId id="258" r:id="rId16"/>
    <p:sldId id="259" r:id="rId17"/>
    <p:sldId id="260" r:id="rId18"/>
    <p:sldId id="261" r:id="rId19"/>
    <p:sldId id="268" r:id="rId20"/>
    <p:sldId id="269" r:id="rId21"/>
    <p:sldId id="270" r:id="rId22"/>
    <p:sldId id="271" r:id="rId23"/>
    <p:sldId id="273" r:id="rId24"/>
    <p:sldId id="274" r:id="rId25"/>
    <p:sldId id="409" r:id="rId26"/>
    <p:sldId id="390" r:id="rId27"/>
  </p:sldIdLst>
  <p:sldSz cx="12192000" cy="6858000"/>
  <p:notesSz cx="6858000" cy="9144000"/>
  <p:embeddedFontLst>
    <p:embeddedFont>
      <p:font typeface="Arial Black" panose="020B0604020202020204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oto Sans Symbols" pitchFamily="2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Tahoma" panose="020B0604030504040204" pitchFamily="3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0AE2E-F5CC-4EEE-A990-1FAA5E154B90}">
  <a:tblStyle styleId="{A830AE2E-F5CC-4EEE-A990-1FAA5E154B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f786cdc63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gef786cdc63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1599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786cdc63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gef786cdc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f786cdc63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ef786cdc6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f786cdc63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ef786cdc6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004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806267b0b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g15806267b0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9308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806267b0b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15806267b0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3309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806267b0b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5806267b0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7473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806267b0b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15806267b0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2281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f786cdc63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ef786cdc63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f786cdc6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Text8 – character level language model; 100MB of Wikipedia.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IWSLT – translation Vietnamese to English; 133k sentence pairs vocab of 7.7k and 17k</a:t>
            </a:r>
            <a:endParaRPr/>
          </a:p>
        </p:txBody>
      </p:sp>
      <p:sp>
        <p:nvSpPr>
          <p:cNvPr id="264" name="Google Shape;264;gef786cdc6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786cdc63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gef786cdc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5103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f786cdc6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ef786cdc63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Bottom right not streaming</a:t>
            </a:r>
            <a:endParaRPr/>
          </a:p>
        </p:txBody>
      </p:sp>
      <p:sp>
        <p:nvSpPr>
          <p:cNvPr id="276" name="Google Shape;276;gef786cdc63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786cdc63_0_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ef786cdc6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f786cdc63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ef786cdc6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f786cdc63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ef786cdc6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6fa92991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e6fa9299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9456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takens theorem means you can learn the low dimensional embedding with 2d+1 delays on one measurement dimension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806267b0b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15806267b0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026cccc2e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f026cccc2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f786cdc63_0_5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3" name="Google Shape;513;gef786cdc63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046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f786cdc63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gef786cdc63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6200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026cccc2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f026cccc2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f786cdc63_0_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1" name="Google Shape;541;gef786cdc6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2997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026cccc2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</a:t>
            </a:r>
            <a:r>
              <a:rPr lang="en-US" sz="1200" b="0" i="0" u="none" strike="noStrike" cap="none">
                <a:solidFill>
                  <a:srgbClr val="2C638D"/>
                </a:solidFill>
                <a:latin typeface="Calibri"/>
                <a:ea typeface="Calibri"/>
                <a:cs typeface="Calibri"/>
                <a:sym typeface="Calibri"/>
              </a:rPr>
              <a:t>(graph showing AI/Model growth, compute demands, etc power being used)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f026cccc2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615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>
            <a:spLocks noGrp="1"/>
          </p:cNvSpPr>
          <p:nvPr>
            <p:ph type="pic" idx="2"/>
          </p:nvPr>
        </p:nvSpPr>
        <p:spPr>
          <a:xfrm>
            <a:off x="7617849" y="0"/>
            <a:ext cx="457415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31850" y="594987"/>
            <a:ext cx="526415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638D"/>
              </a:buClr>
              <a:buSzPts val="3600"/>
              <a:buNone/>
              <a:defRPr sz="3600" b="0">
                <a:solidFill>
                  <a:srgbClr val="2C638D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 flipH="1">
            <a:off x="-1" y="3545058"/>
            <a:ext cx="2771336" cy="3425483"/>
          </a:xfrm>
          <a:custGeom>
            <a:avLst/>
            <a:gdLst/>
            <a:ahLst/>
            <a:cxnLst/>
            <a:rect l="l" t="t" r="r" b="b"/>
            <a:pathLst>
              <a:path w="1570005" h="1862446" extrusionOk="0">
                <a:moveTo>
                  <a:pt x="538337" y="0"/>
                </a:moveTo>
                <a:lnTo>
                  <a:pt x="469198" y="0"/>
                </a:lnTo>
                <a:lnTo>
                  <a:pt x="381304" y="157176"/>
                </a:lnTo>
                <a:lnTo>
                  <a:pt x="382529" y="159387"/>
                </a:lnTo>
                <a:lnTo>
                  <a:pt x="0" y="798004"/>
                </a:lnTo>
                <a:lnTo>
                  <a:pt x="208715" y="832589"/>
                </a:lnTo>
                <a:lnTo>
                  <a:pt x="492761" y="358386"/>
                </a:lnTo>
                <a:lnTo>
                  <a:pt x="1325908" y="1862446"/>
                </a:lnTo>
                <a:lnTo>
                  <a:pt x="1570005" y="1862446"/>
                </a:lnTo>
                <a:close/>
              </a:path>
            </a:pathLst>
          </a:custGeom>
          <a:gradFill>
            <a:gsLst>
              <a:gs pos="0">
                <a:srgbClr val="F5F7FC">
                  <a:alpha val="20000"/>
                </a:srgbClr>
              </a:gs>
              <a:gs pos="34000">
                <a:srgbClr val="2C638D">
                  <a:alpha val="20000"/>
                </a:srgbClr>
              </a:gs>
              <a:gs pos="69000">
                <a:srgbClr val="2C638D">
                  <a:alpha val="20000"/>
                </a:srgbClr>
              </a:gs>
              <a:gs pos="100000">
                <a:srgbClr val="C5D3ED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831851" y="594987"/>
            <a:ext cx="3627608" cy="240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8385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4529194"/>
          </a:xfrm>
          <a:custGeom>
            <a:avLst/>
            <a:gdLst/>
            <a:ahLst/>
            <a:cxnLst/>
            <a:rect l="l" t="t" r="r" b="b"/>
            <a:pathLst>
              <a:path w="12192000" h="4529194" extrusionOk="0">
                <a:moveTo>
                  <a:pt x="0" y="0"/>
                </a:moveTo>
                <a:lnTo>
                  <a:pt x="12192000" y="0"/>
                </a:lnTo>
                <a:lnTo>
                  <a:pt x="12192000" y="4529194"/>
                </a:lnTo>
                <a:lnTo>
                  <a:pt x="0" y="452919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2898441" y="2771988"/>
            <a:ext cx="6395118" cy="131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l="44573" b="7976"/>
          <a:stretch/>
        </p:blipFill>
        <p:spPr>
          <a:xfrm flipH="1">
            <a:off x="9024304" y="820544"/>
            <a:ext cx="3167695" cy="603745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760729" y="2757932"/>
            <a:ext cx="7041488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C22"/>
              </a:buClr>
              <a:buSzPts val="1600"/>
              <a:buFont typeface="Noto Sans Symbols"/>
              <a:buChar char="⮚"/>
            </a:pPr>
            <a:r>
              <a:rPr lang="en-US" sz="2800" b="0" i="0" u="none" strike="noStrike" cap="none">
                <a:solidFill>
                  <a:srgbClr val="151C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Point 1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C22"/>
              </a:buClr>
              <a:buSzPts val="1600"/>
              <a:buFont typeface="Noto Sans Symbols"/>
              <a:buNone/>
            </a:pPr>
            <a:endParaRPr sz="2800" b="0" i="0" u="none" strike="noStrike" cap="none">
              <a:solidFill>
                <a:srgbClr val="151C2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C22"/>
              </a:buClr>
              <a:buSzPts val="1600"/>
              <a:buFont typeface="Noto Sans Symbols"/>
              <a:buChar char="⮚"/>
            </a:pPr>
            <a:r>
              <a:rPr lang="en-US" sz="2800" b="0" i="0" u="none" strike="noStrike" cap="none">
                <a:solidFill>
                  <a:srgbClr val="151C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Point 2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C22"/>
              </a:buClr>
              <a:buSzPts val="1600"/>
              <a:buFont typeface="Noto Sans Symbols"/>
              <a:buNone/>
            </a:pPr>
            <a:endParaRPr sz="2800" b="0" i="0" u="none" strike="noStrike" cap="none">
              <a:solidFill>
                <a:srgbClr val="151C2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C22"/>
              </a:buClr>
              <a:buSzPts val="1600"/>
              <a:buFont typeface="Noto Sans Symbols"/>
              <a:buChar char="⮚"/>
            </a:pPr>
            <a:r>
              <a:rPr lang="en-US" sz="2800" b="0" i="0" u="none" strike="noStrike" cap="none">
                <a:solidFill>
                  <a:srgbClr val="151C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Point 3</a:t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 rot="5400000">
            <a:off x="55687" y="479266"/>
            <a:ext cx="649356" cy="76072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831850" y="534951"/>
            <a:ext cx="7490029" cy="64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title</a:t>
            </a:r>
            <a:endParaRPr sz="3600" b="0" i="0" u="none" strike="noStrike" cap="none">
              <a:solidFill>
                <a:srgbClr val="151C2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760729" y="1530154"/>
            <a:ext cx="82826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Emphasis point</a:t>
            </a:r>
            <a:endParaRPr sz="2800" b="1" i="0" u="none" strike="noStrike" cap="non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and_Title_Only">
  <p:cSld name="Logo_and_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1778000" y="6550026"/>
            <a:ext cx="86361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0803240" y="6553200"/>
            <a:ext cx="1016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ctrTitle"/>
          </p:nvPr>
        </p:nvSpPr>
        <p:spPr>
          <a:xfrm>
            <a:off x="1828800" y="151418"/>
            <a:ext cx="9855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0">
                <a:latin typeface="Tahoma"/>
                <a:ea typeface="Tahoma"/>
                <a:cs typeface="Tahoma"/>
                <a:sym typeface="Tahom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83133"/>
            <a:ext cx="1241441" cy="7492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6"/>
          <p:cNvCxnSpPr/>
          <p:nvPr/>
        </p:nvCxnSpPr>
        <p:spPr>
          <a:xfrm>
            <a:off x="381000" y="841689"/>
            <a:ext cx="11303100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3615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531"/>
            </a:lvl1pPr>
            <a:lvl2pPr marL="0" indent="0" algn="ctr">
              <a:spcBef>
                <a:spcPts val="0"/>
              </a:spcBef>
              <a:buSzTx/>
              <a:buNone/>
              <a:defRPr sz="2531"/>
            </a:lvl2pPr>
            <a:lvl3pPr marL="0" indent="0" algn="ctr">
              <a:spcBef>
                <a:spcPts val="0"/>
              </a:spcBef>
              <a:buSzTx/>
              <a:buNone/>
              <a:defRPr sz="2531"/>
            </a:lvl3pPr>
            <a:lvl4pPr marL="0" indent="0" algn="ctr">
              <a:spcBef>
                <a:spcPts val="0"/>
              </a:spcBef>
              <a:buSzTx/>
              <a:buNone/>
              <a:defRPr sz="2531"/>
            </a:lvl4pPr>
            <a:lvl5pPr marL="0" indent="0" algn="ctr">
              <a:spcBef>
                <a:spcPts val="0"/>
              </a:spcBef>
              <a:buSzTx/>
              <a:buNone/>
              <a:defRPr sz="253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33857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6860436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31850" y="594987"/>
            <a:ext cx="6272335" cy="93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638D"/>
              </a:buClr>
              <a:buSzPts val="3600"/>
              <a:buNone/>
              <a:defRPr sz="3600" b="0">
                <a:solidFill>
                  <a:srgbClr val="2C638D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0485690" y="6492875"/>
            <a:ext cx="17063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Confidential. p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l="3487" t="1420" r="3743" b="2424"/>
          <a:stretch/>
        </p:blipFill>
        <p:spPr>
          <a:xfrm flipH="1">
            <a:off x="6564862" y="999000"/>
            <a:ext cx="4860000" cy="4860000"/>
          </a:xfrm>
          <a:custGeom>
            <a:avLst/>
            <a:gdLst/>
            <a:ahLst/>
            <a:cxnLst/>
            <a:rect l="l" t="t" r="r" b="b"/>
            <a:pathLst>
              <a:path w="5400000" h="5400000" extrusionOk="0">
                <a:moveTo>
                  <a:pt x="2700000" y="0"/>
                </a:moveTo>
                <a:cubicBezTo>
                  <a:pt x="4191169" y="0"/>
                  <a:pt x="5400000" y="1208831"/>
                  <a:pt x="5400000" y="2700000"/>
                </a:cubicBezTo>
                <a:cubicBezTo>
                  <a:pt x="5400000" y="4191169"/>
                  <a:pt x="4191169" y="5400000"/>
                  <a:pt x="2700000" y="5400000"/>
                </a:cubicBezTo>
                <a:cubicBezTo>
                  <a:pt x="1208831" y="5400000"/>
                  <a:pt x="0" y="4191169"/>
                  <a:pt x="0" y="2700000"/>
                </a:cubicBezTo>
                <a:cubicBezTo>
                  <a:pt x="0" y="1208831"/>
                  <a:pt x="1208831" y="0"/>
                  <a:pt x="2700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7296336" y="1250897"/>
            <a:ext cx="180000" cy="180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6456862" y="1910549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10683936" y="5902022"/>
            <a:ext cx="180000" cy="180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2C638D">
                  <a:alpha val="49411"/>
                </a:srgbClr>
              </a:gs>
              <a:gs pos="100000">
                <a:srgbClr val="2C638D">
                  <a:alpha val="4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7242336" y="4269076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2C638D">
                  <a:alpha val="49411"/>
                </a:srgbClr>
              </a:gs>
              <a:gs pos="100000">
                <a:srgbClr val="2C638D">
                  <a:alpha val="4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10980153" y="1620156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8000">
                <a:srgbClr val="2C638D"/>
              </a:gs>
              <a:gs pos="100000">
                <a:srgbClr val="2C638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6920794" y="5553570"/>
            <a:ext cx="180000" cy="180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2C638D">
                  <a:alpha val="49411"/>
                </a:srgbClr>
              </a:gs>
              <a:gs pos="100000">
                <a:srgbClr val="2C638D">
                  <a:alpha val="4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11820395" y="2771005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8000">
                <a:srgbClr val="2C638D"/>
              </a:gs>
              <a:gs pos="100000">
                <a:srgbClr val="2C638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9772784" y="462956"/>
            <a:ext cx="180000" cy="180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8554346" y="6028022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8000">
                <a:srgbClr val="2C638D"/>
              </a:gs>
              <a:gs pos="100000">
                <a:srgbClr val="2C638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11316862" y="4759585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8000">
                <a:srgbClr val="2C638D"/>
              </a:gs>
              <a:gs pos="100000">
                <a:srgbClr val="2C638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291364" y="4035952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8000">
                <a:srgbClr val="2C638D"/>
              </a:gs>
              <a:gs pos="100000">
                <a:srgbClr val="2C638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9255434" y="6305044"/>
            <a:ext cx="180000" cy="180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2C638D">
                  <a:alpha val="49411"/>
                </a:srgbClr>
              </a:gs>
              <a:gs pos="100000">
                <a:srgbClr val="2C638D">
                  <a:alpha val="4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10071" y="3799201"/>
            <a:ext cx="5168914" cy="75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  <a:defRPr sz="2000">
                <a:solidFill>
                  <a:srgbClr val="0070C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710071" y="2427424"/>
            <a:ext cx="5168914" cy="180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638D"/>
              </a:buClr>
              <a:buSzPts val="4400"/>
              <a:buNone/>
              <a:defRPr sz="4400" b="0">
                <a:solidFill>
                  <a:srgbClr val="2C638D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386828" y="0"/>
            <a:ext cx="48051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7648991" y="1728156"/>
            <a:ext cx="180000" cy="180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6549871" y="2107497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6871590" y="3147996"/>
            <a:ext cx="180000" cy="180000"/>
          </a:xfrm>
          <a:prstGeom prst="ellipse">
            <a:avLst/>
          </a:prstGeom>
          <a:gradFill>
            <a:gsLst>
              <a:gs pos="0">
                <a:srgbClr val="2C638D"/>
              </a:gs>
              <a:gs pos="95000">
                <a:srgbClr val="2C638D">
                  <a:alpha val="29411"/>
                </a:srgbClr>
              </a:gs>
              <a:gs pos="100000">
                <a:srgbClr val="2C638D">
                  <a:alpha val="2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7505826" y="2700156"/>
            <a:ext cx="108000" cy="108000"/>
          </a:xfrm>
          <a:prstGeom prst="ellipse">
            <a:avLst/>
          </a:prstGeom>
          <a:gradFill>
            <a:gsLst>
              <a:gs pos="0">
                <a:srgbClr val="2C638D"/>
              </a:gs>
              <a:gs pos="95000">
                <a:srgbClr val="2C638D">
                  <a:alpha val="29411"/>
                </a:srgbClr>
              </a:gs>
              <a:gs pos="100000">
                <a:srgbClr val="2C638D">
                  <a:alpha val="2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7788632" y="828156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2C638D">
                  <a:alpha val="49411"/>
                </a:srgbClr>
              </a:gs>
              <a:gs pos="100000">
                <a:srgbClr val="2C638D">
                  <a:alpha val="4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6603043" y="4662541"/>
            <a:ext cx="108000" cy="108000"/>
          </a:xfrm>
          <a:prstGeom prst="ellipse">
            <a:avLst/>
          </a:prstGeom>
          <a:gradFill>
            <a:gsLst>
              <a:gs pos="0">
                <a:srgbClr val="2C638D"/>
              </a:gs>
              <a:gs pos="98000">
                <a:srgbClr val="2C638D">
                  <a:alpha val="29411"/>
                </a:srgbClr>
              </a:gs>
              <a:gs pos="100000">
                <a:srgbClr val="2C638D">
                  <a:alpha val="2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7242336" y="5506782"/>
            <a:ext cx="180000" cy="180000"/>
          </a:xfrm>
          <a:prstGeom prst="ellipse">
            <a:avLst/>
          </a:prstGeom>
          <a:gradFill>
            <a:gsLst>
              <a:gs pos="0">
                <a:srgbClr val="2C638D"/>
              </a:gs>
              <a:gs pos="95000">
                <a:srgbClr val="2C638D">
                  <a:alpha val="29411"/>
                </a:srgbClr>
              </a:gs>
              <a:gs pos="100000">
                <a:srgbClr val="2C638D">
                  <a:alpha val="2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7914225" y="6215044"/>
            <a:ext cx="180000" cy="180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93D9F5">
                  <a:alpha val="29411"/>
                </a:srgbClr>
              </a:gs>
              <a:gs pos="100000">
                <a:srgbClr val="93D9F5">
                  <a:alpha val="294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6940936" y="3838258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7437426" y="1278156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7221600" y="569157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6690321" y="5631238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7227695" y="4524357"/>
            <a:ext cx="108000" cy="108000"/>
          </a:xfrm>
          <a:prstGeom prst="ellipse">
            <a:avLst/>
          </a:prstGeom>
          <a:gradFill>
            <a:gsLst>
              <a:gs pos="0">
                <a:srgbClr val="93D9F5"/>
              </a:gs>
              <a:gs pos="95000">
                <a:srgbClr val="00B0F0">
                  <a:alpha val="20000"/>
                </a:srgbClr>
              </a:gs>
              <a:gs pos="100000">
                <a:srgbClr val="00B0F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10071" y="3799201"/>
            <a:ext cx="5168914" cy="75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  <a:defRPr sz="2000">
                <a:solidFill>
                  <a:srgbClr val="2C638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2"/>
          </p:nvPr>
        </p:nvSpPr>
        <p:spPr>
          <a:xfrm>
            <a:off x="710071" y="2427424"/>
            <a:ext cx="5168914" cy="180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638D"/>
              </a:buClr>
              <a:buSzPts val="4400"/>
              <a:buNone/>
              <a:defRPr sz="4400" b="0">
                <a:solidFill>
                  <a:srgbClr val="2C638D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271005" y="621248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-464458" y="332431"/>
            <a:ext cx="2429999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831850" y="594987"/>
            <a:ext cx="8733064" cy="135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638D"/>
              </a:buClr>
              <a:buSzPts val="3600"/>
              <a:buNone/>
              <a:defRPr sz="3600" b="1">
                <a:solidFill>
                  <a:srgbClr val="2C638D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7564" y="3429000"/>
            <a:ext cx="402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831850" y="594987"/>
            <a:ext cx="526415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638D"/>
              </a:buClr>
              <a:buSzPts val="3600"/>
              <a:buNone/>
              <a:defRPr sz="3600" b="1">
                <a:solidFill>
                  <a:srgbClr val="2C638D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l="28866"/>
          <a:stretch/>
        </p:blipFill>
        <p:spPr>
          <a:xfrm flipH="1">
            <a:off x="8145630" y="0"/>
            <a:ext cx="4046370" cy="6858000"/>
          </a:xfrm>
          <a:custGeom>
            <a:avLst/>
            <a:gdLst/>
            <a:ahLst/>
            <a:cxnLst/>
            <a:rect l="l" t="t" r="r" b="b"/>
            <a:pathLst>
              <a:path w="4046370" h="6858000" extrusionOk="0">
                <a:moveTo>
                  <a:pt x="0" y="0"/>
                </a:moveTo>
                <a:lnTo>
                  <a:pt x="4046370" y="0"/>
                </a:lnTo>
                <a:lnTo>
                  <a:pt x="404637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831850" y="594987"/>
            <a:ext cx="9900318" cy="131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638D"/>
              </a:buClr>
              <a:buSzPts val="3600"/>
              <a:buNone/>
              <a:defRPr sz="3600" b="0">
                <a:solidFill>
                  <a:srgbClr val="2C638D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8655" y="1458000"/>
            <a:ext cx="8223345" cy="5400000"/>
          </a:xfrm>
          <a:custGeom>
            <a:avLst/>
            <a:gdLst/>
            <a:ahLst/>
            <a:cxnLst/>
            <a:rect l="l" t="t" r="r" b="b"/>
            <a:pathLst>
              <a:path w="8168515" h="5364000" extrusionOk="0">
                <a:moveTo>
                  <a:pt x="0" y="0"/>
                </a:moveTo>
                <a:lnTo>
                  <a:pt x="8168515" y="0"/>
                </a:lnTo>
                <a:lnTo>
                  <a:pt x="8168515" y="5364000"/>
                </a:lnTo>
                <a:lnTo>
                  <a:pt x="0" y="5364000"/>
                </a:lnTo>
                <a:lnTo>
                  <a:pt x="0" y="5168803"/>
                </a:lnTo>
                <a:lnTo>
                  <a:pt x="74950" y="5173907"/>
                </a:lnTo>
                <a:cubicBezTo>
                  <a:pt x="703657" y="5173907"/>
                  <a:pt x="1213325" y="4486604"/>
                  <a:pt x="1213325" y="3638773"/>
                </a:cubicBezTo>
                <a:cubicBezTo>
                  <a:pt x="1213325" y="3214858"/>
                  <a:pt x="1085908" y="2831074"/>
                  <a:pt x="879903" y="2553270"/>
                </a:cubicBezTo>
                <a:lnTo>
                  <a:pt x="871380" y="2542824"/>
                </a:lnTo>
                <a:lnTo>
                  <a:pt x="1251297" y="934407"/>
                </a:lnTo>
                <a:lnTo>
                  <a:pt x="0" y="93440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C63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831849" y="594987"/>
            <a:ext cx="8433119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638D"/>
              </a:buClr>
              <a:buSzPts val="3600"/>
              <a:buNone/>
              <a:defRPr sz="3600" b="1">
                <a:solidFill>
                  <a:srgbClr val="2C638D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t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engo.ca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compneuro.uwaterloo.ca/" TargetMode="External"/><Relationship Id="rId5" Type="http://schemas.openxmlformats.org/officeDocument/2006/relationships/hyperlink" Target="http://appliedbrainresearch.com/" TargetMode="External"/><Relationship Id="rId4" Type="http://schemas.openxmlformats.org/officeDocument/2006/relationships/image" Target="../media/image5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uild-a-brain.ce1.flattened.png" descr="build-a-brain.ce1.flattened.png"/>
          <p:cNvPicPr>
            <a:picLocks noChangeAspect="1"/>
          </p:cNvPicPr>
          <p:nvPr/>
        </p:nvPicPr>
        <p:blipFill>
          <a:blip r:embed="rId3"/>
          <a:srcRect l="6150" t="6268" r="14065" b="23849"/>
          <a:stretch>
            <a:fillRect/>
          </a:stretch>
        </p:blipFill>
        <p:spPr>
          <a:xfrm flipH="1">
            <a:off x="7935204" y="-453669"/>
            <a:ext cx="4015566" cy="455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84" extrusionOk="0">
                <a:moveTo>
                  <a:pt x="19805" y="4"/>
                </a:moveTo>
                <a:lnTo>
                  <a:pt x="19730" y="14"/>
                </a:lnTo>
                <a:lnTo>
                  <a:pt x="19805" y="42"/>
                </a:lnTo>
                <a:cubicBezTo>
                  <a:pt x="19850" y="58"/>
                  <a:pt x="19877" y="85"/>
                  <a:pt x="19874" y="110"/>
                </a:cubicBezTo>
                <a:cubicBezTo>
                  <a:pt x="19871" y="133"/>
                  <a:pt x="19873" y="161"/>
                  <a:pt x="19877" y="174"/>
                </a:cubicBezTo>
                <a:cubicBezTo>
                  <a:pt x="19881" y="187"/>
                  <a:pt x="19889" y="157"/>
                  <a:pt x="19895" y="108"/>
                </a:cubicBezTo>
                <a:cubicBezTo>
                  <a:pt x="19907" y="0"/>
                  <a:pt x="19901" y="-7"/>
                  <a:pt x="19805" y="4"/>
                </a:cubicBezTo>
                <a:close/>
                <a:moveTo>
                  <a:pt x="8679" y="2871"/>
                </a:moveTo>
                <a:cubicBezTo>
                  <a:pt x="8575" y="2865"/>
                  <a:pt x="8538" y="2874"/>
                  <a:pt x="8487" y="2916"/>
                </a:cubicBezTo>
                <a:cubicBezTo>
                  <a:pt x="8453" y="2945"/>
                  <a:pt x="8424" y="2985"/>
                  <a:pt x="8424" y="3006"/>
                </a:cubicBezTo>
                <a:cubicBezTo>
                  <a:pt x="8424" y="3027"/>
                  <a:pt x="8411" y="3055"/>
                  <a:pt x="8395" y="3070"/>
                </a:cubicBezTo>
                <a:cubicBezTo>
                  <a:pt x="8377" y="3085"/>
                  <a:pt x="8373" y="3113"/>
                  <a:pt x="8386" y="3138"/>
                </a:cubicBezTo>
                <a:cubicBezTo>
                  <a:pt x="8397" y="3162"/>
                  <a:pt x="8403" y="3194"/>
                  <a:pt x="8401" y="3210"/>
                </a:cubicBezTo>
                <a:cubicBezTo>
                  <a:pt x="8398" y="3226"/>
                  <a:pt x="8416" y="3264"/>
                  <a:pt x="8439" y="3296"/>
                </a:cubicBezTo>
                <a:cubicBezTo>
                  <a:pt x="8481" y="3352"/>
                  <a:pt x="8479" y="3358"/>
                  <a:pt x="8402" y="3426"/>
                </a:cubicBezTo>
                <a:cubicBezTo>
                  <a:pt x="8357" y="3465"/>
                  <a:pt x="8296" y="3496"/>
                  <a:pt x="8260" y="3496"/>
                </a:cubicBezTo>
                <a:cubicBezTo>
                  <a:pt x="8194" y="3496"/>
                  <a:pt x="8065" y="3605"/>
                  <a:pt x="7903" y="3800"/>
                </a:cubicBezTo>
                <a:cubicBezTo>
                  <a:pt x="7781" y="3947"/>
                  <a:pt x="7799" y="4056"/>
                  <a:pt x="7945" y="4056"/>
                </a:cubicBezTo>
                <a:cubicBezTo>
                  <a:pt x="8067" y="4056"/>
                  <a:pt x="8112" y="4096"/>
                  <a:pt x="8096" y="4191"/>
                </a:cubicBezTo>
                <a:cubicBezTo>
                  <a:pt x="8067" y="4351"/>
                  <a:pt x="8019" y="4463"/>
                  <a:pt x="7957" y="4516"/>
                </a:cubicBezTo>
                <a:cubicBezTo>
                  <a:pt x="7923" y="4545"/>
                  <a:pt x="7903" y="4579"/>
                  <a:pt x="7912" y="4592"/>
                </a:cubicBezTo>
                <a:cubicBezTo>
                  <a:pt x="7921" y="4604"/>
                  <a:pt x="7882" y="4633"/>
                  <a:pt x="7825" y="4655"/>
                </a:cubicBezTo>
                <a:cubicBezTo>
                  <a:pt x="7704" y="4703"/>
                  <a:pt x="7503" y="4897"/>
                  <a:pt x="7414" y="5052"/>
                </a:cubicBezTo>
                <a:cubicBezTo>
                  <a:pt x="7380" y="5113"/>
                  <a:pt x="7326" y="5250"/>
                  <a:pt x="7295" y="5358"/>
                </a:cubicBezTo>
                <a:cubicBezTo>
                  <a:pt x="7218" y="5622"/>
                  <a:pt x="7177" y="5687"/>
                  <a:pt x="7090" y="5687"/>
                </a:cubicBezTo>
                <a:cubicBezTo>
                  <a:pt x="7009" y="5687"/>
                  <a:pt x="6924" y="5747"/>
                  <a:pt x="6924" y="5804"/>
                </a:cubicBezTo>
                <a:cubicBezTo>
                  <a:pt x="6924" y="5826"/>
                  <a:pt x="6949" y="5872"/>
                  <a:pt x="6979" y="5906"/>
                </a:cubicBezTo>
                <a:cubicBezTo>
                  <a:pt x="7020" y="5952"/>
                  <a:pt x="7025" y="5969"/>
                  <a:pt x="6999" y="5976"/>
                </a:cubicBezTo>
                <a:cubicBezTo>
                  <a:pt x="6416" y="6136"/>
                  <a:pt x="5662" y="6384"/>
                  <a:pt x="5397" y="6503"/>
                </a:cubicBezTo>
                <a:cubicBezTo>
                  <a:pt x="5053" y="6656"/>
                  <a:pt x="4739" y="6867"/>
                  <a:pt x="4373" y="7187"/>
                </a:cubicBezTo>
                <a:cubicBezTo>
                  <a:pt x="4163" y="7370"/>
                  <a:pt x="3992" y="7502"/>
                  <a:pt x="3975" y="7493"/>
                </a:cubicBezTo>
                <a:cubicBezTo>
                  <a:pt x="3958" y="7483"/>
                  <a:pt x="3953" y="7449"/>
                  <a:pt x="3963" y="7407"/>
                </a:cubicBezTo>
                <a:cubicBezTo>
                  <a:pt x="3974" y="7364"/>
                  <a:pt x="3968" y="7314"/>
                  <a:pt x="3947" y="7279"/>
                </a:cubicBezTo>
                <a:cubicBezTo>
                  <a:pt x="3906" y="7212"/>
                  <a:pt x="3719" y="7109"/>
                  <a:pt x="3636" y="7109"/>
                </a:cubicBezTo>
                <a:cubicBezTo>
                  <a:pt x="3552" y="7109"/>
                  <a:pt x="3399" y="7186"/>
                  <a:pt x="3288" y="7282"/>
                </a:cubicBezTo>
                <a:cubicBezTo>
                  <a:pt x="3204" y="7356"/>
                  <a:pt x="3184" y="7363"/>
                  <a:pt x="3123" y="7343"/>
                </a:cubicBezTo>
                <a:cubicBezTo>
                  <a:pt x="3060" y="7322"/>
                  <a:pt x="3055" y="7324"/>
                  <a:pt x="3055" y="7384"/>
                </a:cubicBezTo>
                <a:cubicBezTo>
                  <a:pt x="3055" y="7475"/>
                  <a:pt x="3014" y="7501"/>
                  <a:pt x="2887" y="7489"/>
                </a:cubicBezTo>
                <a:cubicBezTo>
                  <a:pt x="2635" y="7463"/>
                  <a:pt x="2263" y="7733"/>
                  <a:pt x="2122" y="8044"/>
                </a:cubicBezTo>
                <a:cubicBezTo>
                  <a:pt x="2084" y="8128"/>
                  <a:pt x="2055" y="8210"/>
                  <a:pt x="2055" y="8226"/>
                </a:cubicBezTo>
                <a:cubicBezTo>
                  <a:pt x="2055" y="8242"/>
                  <a:pt x="2039" y="8277"/>
                  <a:pt x="2022" y="8305"/>
                </a:cubicBezTo>
                <a:cubicBezTo>
                  <a:pt x="2005" y="8333"/>
                  <a:pt x="1989" y="8366"/>
                  <a:pt x="1986" y="8379"/>
                </a:cubicBezTo>
                <a:cubicBezTo>
                  <a:pt x="1979" y="8417"/>
                  <a:pt x="1895" y="8744"/>
                  <a:pt x="1870" y="8833"/>
                </a:cubicBezTo>
                <a:cubicBezTo>
                  <a:pt x="1857" y="8878"/>
                  <a:pt x="1839" y="8979"/>
                  <a:pt x="1829" y="9056"/>
                </a:cubicBezTo>
                <a:cubicBezTo>
                  <a:pt x="1802" y="9275"/>
                  <a:pt x="1765" y="9376"/>
                  <a:pt x="1686" y="9451"/>
                </a:cubicBezTo>
                <a:cubicBezTo>
                  <a:pt x="1645" y="9490"/>
                  <a:pt x="1605" y="9544"/>
                  <a:pt x="1596" y="9572"/>
                </a:cubicBezTo>
                <a:cubicBezTo>
                  <a:pt x="1587" y="9599"/>
                  <a:pt x="1510" y="9672"/>
                  <a:pt x="1427" y="9733"/>
                </a:cubicBezTo>
                <a:cubicBezTo>
                  <a:pt x="1227" y="9881"/>
                  <a:pt x="1191" y="9925"/>
                  <a:pt x="1170" y="10035"/>
                </a:cubicBezTo>
                <a:cubicBezTo>
                  <a:pt x="1161" y="10086"/>
                  <a:pt x="1138" y="10143"/>
                  <a:pt x="1119" y="10162"/>
                </a:cubicBezTo>
                <a:cubicBezTo>
                  <a:pt x="1069" y="10214"/>
                  <a:pt x="1048" y="10296"/>
                  <a:pt x="1079" y="10313"/>
                </a:cubicBezTo>
                <a:cubicBezTo>
                  <a:pt x="1094" y="10321"/>
                  <a:pt x="1106" y="10349"/>
                  <a:pt x="1106" y="10372"/>
                </a:cubicBezTo>
                <a:cubicBezTo>
                  <a:pt x="1106" y="10396"/>
                  <a:pt x="1136" y="10447"/>
                  <a:pt x="1173" y="10486"/>
                </a:cubicBezTo>
                <a:cubicBezTo>
                  <a:pt x="1237" y="10554"/>
                  <a:pt x="1239" y="10560"/>
                  <a:pt x="1200" y="10627"/>
                </a:cubicBezTo>
                <a:cubicBezTo>
                  <a:pt x="1178" y="10665"/>
                  <a:pt x="1160" y="10723"/>
                  <a:pt x="1160" y="10755"/>
                </a:cubicBezTo>
                <a:cubicBezTo>
                  <a:pt x="1160" y="10851"/>
                  <a:pt x="1119" y="10913"/>
                  <a:pt x="950" y="11082"/>
                </a:cubicBezTo>
                <a:cubicBezTo>
                  <a:pt x="662" y="11370"/>
                  <a:pt x="575" y="11534"/>
                  <a:pt x="508" y="11910"/>
                </a:cubicBezTo>
                <a:cubicBezTo>
                  <a:pt x="470" y="12127"/>
                  <a:pt x="385" y="12308"/>
                  <a:pt x="245" y="12473"/>
                </a:cubicBezTo>
                <a:lnTo>
                  <a:pt x="122" y="12616"/>
                </a:lnTo>
                <a:lnTo>
                  <a:pt x="90" y="13389"/>
                </a:lnTo>
                <a:cubicBezTo>
                  <a:pt x="71" y="13813"/>
                  <a:pt x="44" y="14213"/>
                  <a:pt x="28" y="14277"/>
                </a:cubicBezTo>
                <a:cubicBezTo>
                  <a:pt x="-41" y="14561"/>
                  <a:pt x="25" y="15133"/>
                  <a:pt x="158" y="15399"/>
                </a:cubicBezTo>
                <a:cubicBezTo>
                  <a:pt x="227" y="15536"/>
                  <a:pt x="486" y="15883"/>
                  <a:pt x="608" y="16001"/>
                </a:cubicBezTo>
                <a:cubicBezTo>
                  <a:pt x="662" y="16053"/>
                  <a:pt x="776" y="16222"/>
                  <a:pt x="864" y="16377"/>
                </a:cubicBezTo>
                <a:cubicBezTo>
                  <a:pt x="1035" y="16679"/>
                  <a:pt x="1118" y="16764"/>
                  <a:pt x="1345" y="16865"/>
                </a:cubicBezTo>
                <a:cubicBezTo>
                  <a:pt x="1476" y="16924"/>
                  <a:pt x="1475" y="16924"/>
                  <a:pt x="1432" y="16983"/>
                </a:cubicBezTo>
                <a:cubicBezTo>
                  <a:pt x="1395" y="17033"/>
                  <a:pt x="1394" y="17050"/>
                  <a:pt x="1423" y="17097"/>
                </a:cubicBezTo>
                <a:cubicBezTo>
                  <a:pt x="1442" y="17130"/>
                  <a:pt x="1484" y="17156"/>
                  <a:pt x="1524" y="17160"/>
                </a:cubicBezTo>
                <a:cubicBezTo>
                  <a:pt x="1572" y="17165"/>
                  <a:pt x="1593" y="17181"/>
                  <a:pt x="1593" y="17212"/>
                </a:cubicBezTo>
                <a:cubicBezTo>
                  <a:pt x="1593" y="17248"/>
                  <a:pt x="1558" y="17266"/>
                  <a:pt x="1415" y="17298"/>
                </a:cubicBezTo>
                <a:cubicBezTo>
                  <a:pt x="1317" y="17320"/>
                  <a:pt x="1221" y="17350"/>
                  <a:pt x="1202" y="17364"/>
                </a:cubicBezTo>
                <a:cubicBezTo>
                  <a:pt x="1146" y="17405"/>
                  <a:pt x="1059" y="17600"/>
                  <a:pt x="1052" y="17703"/>
                </a:cubicBezTo>
                <a:cubicBezTo>
                  <a:pt x="1048" y="17754"/>
                  <a:pt x="1031" y="17818"/>
                  <a:pt x="1015" y="17843"/>
                </a:cubicBezTo>
                <a:cubicBezTo>
                  <a:pt x="968" y="17915"/>
                  <a:pt x="927" y="18062"/>
                  <a:pt x="907" y="18223"/>
                </a:cubicBezTo>
                <a:cubicBezTo>
                  <a:pt x="897" y="18304"/>
                  <a:pt x="879" y="18375"/>
                  <a:pt x="867" y="18382"/>
                </a:cubicBezTo>
                <a:cubicBezTo>
                  <a:pt x="854" y="18389"/>
                  <a:pt x="843" y="18427"/>
                  <a:pt x="843" y="18468"/>
                </a:cubicBezTo>
                <a:cubicBezTo>
                  <a:pt x="842" y="18541"/>
                  <a:pt x="806" y="18648"/>
                  <a:pt x="741" y="18764"/>
                </a:cubicBezTo>
                <a:cubicBezTo>
                  <a:pt x="722" y="18800"/>
                  <a:pt x="716" y="18843"/>
                  <a:pt x="729" y="18873"/>
                </a:cubicBezTo>
                <a:cubicBezTo>
                  <a:pt x="755" y="18932"/>
                  <a:pt x="966" y="19138"/>
                  <a:pt x="1001" y="19138"/>
                </a:cubicBezTo>
                <a:cubicBezTo>
                  <a:pt x="1015" y="19138"/>
                  <a:pt x="1038" y="19158"/>
                  <a:pt x="1054" y="19184"/>
                </a:cubicBezTo>
                <a:cubicBezTo>
                  <a:pt x="1090" y="19244"/>
                  <a:pt x="1164" y="19244"/>
                  <a:pt x="1225" y="19184"/>
                </a:cubicBezTo>
                <a:cubicBezTo>
                  <a:pt x="1268" y="19142"/>
                  <a:pt x="1269" y="19130"/>
                  <a:pt x="1236" y="19073"/>
                </a:cubicBezTo>
                <a:cubicBezTo>
                  <a:pt x="1215" y="19038"/>
                  <a:pt x="1184" y="18998"/>
                  <a:pt x="1167" y="18985"/>
                </a:cubicBezTo>
                <a:cubicBezTo>
                  <a:pt x="1092" y="18929"/>
                  <a:pt x="1029" y="18770"/>
                  <a:pt x="1024" y="18624"/>
                </a:cubicBezTo>
                <a:cubicBezTo>
                  <a:pt x="1018" y="18492"/>
                  <a:pt x="1027" y="18460"/>
                  <a:pt x="1092" y="18373"/>
                </a:cubicBezTo>
                <a:cubicBezTo>
                  <a:pt x="1134" y="18318"/>
                  <a:pt x="1179" y="18277"/>
                  <a:pt x="1194" y="18281"/>
                </a:cubicBezTo>
                <a:cubicBezTo>
                  <a:pt x="1232" y="18293"/>
                  <a:pt x="1265" y="18413"/>
                  <a:pt x="1248" y="18475"/>
                </a:cubicBezTo>
                <a:cubicBezTo>
                  <a:pt x="1238" y="18508"/>
                  <a:pt x="1249" y="18530"/>
                  <a:pt x="1276" y="18539"/>
                </a:cubicBezTo>
                <a:cubicBezTo>
                  <a:pt x="1299" y="18547"/>
                  <a:pt x="1317" y="18575"/>
                  <a:pt x="1317" y="18602"/>
                </a:cubicBezTo>
                <a:cubicBezTo>
                  <a:pt x="1317" y="18666"/>
                  <a:pt x="1412" y="18831"/>
                  <a:pt x="1493" y="18907"/>
                </a:cubicBezTo>
                <a:cubicBezTo>
                  <a:pt x="1557" y="18968"/>
                  <a:pt x="1558" y="18970"/>
                  <a:pt x="1517" y="19077"/>
                </a:cubicBezTo>
                <a:cubicBezTo>
                  <a:pt x="1494" y="19136"/>
                  <a:pt x="1475" y="19246"/>
                  <a:pt x="1475" y="19319"/>
                </a:cubicBezTo>
                <a:cubicBezTo>
                  <a:pt x="1475" y="19392"/>
                  <a:pt x="1462" y="19494"/>
                  <a:pt x="1447" y="19545"/>
                </a:cubicBezTo>
                <a:cubicBezTo>
                  <a:pt x="1408" y="19677"/>
                  <a:pt x="1401" y="19795"/>
                  <a:pt x="1429" y="19844"/>
                </a:cubicBezTo>
                <a:cubicBezTo>
                  <a:pt x="1443" y="19870"/>
                  <a:pt x="1442" y="19896"/>
                  <a:pt x="1427" y="19913"/>
                </a:cubicBezTo>
                <a:cubicBezTo>
                  <a:pt x="1414" y="19928"/>
                  <a:pt x="1395" y="19979"/>
                  <a:pt x="1385" y="20026"/>
                </a:cubicBezTo>
                <a:cubicBezTo>
                  <a:pt x="1366" y="20121"/>
                  <a:pt x="1390" y="20140"/>
                  <a:pt x="1541" y="20140"/>
                </a:cubicBezTo>
                <a:cubicBezTo>
                  <a:pt x="1641" y="20140"/>
                  <a:pt x="1687" y="20181"/>
                  <a:pt x="1629" y="20219"/>
                </a:cubicBezTo>
                <a:cubicBezTo>
                  <a:pt x="1602" y="20237"/>
                  <a:pt x="1589" y="20292"/>
                  <a:pt x="1587" y="20400"/>
                </a:cubicBezTo>
                <a:cubicBezTo>
                  <a:pt x="1586" y="20486"/>
                  <a:pt x="1571" y="20577"/>
                  <a:pt x="1556" y="20603"/>
                </a:cubicBezTo>
                <a:cubicBezTo>
                  <a:pt x="1512" y="20675"/>
                  <a:pt x="1521" y="20764"/>
                  <a:pt x="1574" y="20779"/>
                </a:cubicBezTo>
                <a:cubicBezTo>
                  <a:pt x="1667" y="20805"/>
                  <a:pt x="2221" y="20769"/>
                  <a:pt x="2284" y="20732"/>
                </a:cubicBezTo>
                <a:cubicBezTo>
                  <a:pt x="2404" y="20663"/>
                  <a:pt x="2333" y="20559"/>
                  <a:pt x="2165" y="20559"/>
                </a:cubicBezTo>
                <a:cubicBezTo>
                  <a:pt x="2060" y="20559"/>
                  <a:pt x="1990" y="20487"/>
                  <a:pt x="2013" y="20403"/>
                </a:cubicBezTo>
                <a:cubicBezTo>
                  <a:pt x="2023" y="20367"/>
                  <a:pt x="2037" y="20306"/>
                  <a:pt x="2044" y="20268"/>
                </a:cubicBezTo>
                <a:cubicBezTo>
                  <a:pt x="2052" y="20229"/>
                  <a:pt x="2065" y="20183"/>
                  <a:pt x="2073" y="20163"/>
                </a:cubicBezTo>
                <a:cubicBezTo>
                  <a:pt x="2081" y="20144"/>
                  <a:pt x="2094" y="20081"/>
                  <a:pt x="2100" y="20023"/>
                </a:cubicBezTo>
                <a:cubicBezTo>
                  <a:pt x="2106" y="19965"/>
                  <a:pt x="2126" y="19866"/>
                  <a:pt x="2146" y="19802"/>
                </a:cubicBezTo>
                <a:cubicBezTo>
                  <a:pt x="2166" y="19738"/>
                  <a:pt x="2191" y="19586"/>
                  <a:pt x="2201" y="19465"/>
                </a:cubicBezTo>
                <a:cubicBezTo>
                  <a:pt x="2211" y="19343"/>
                  <a:pt x="2236" y="19210"/>
                  <a:pt x="2255" y="19168"/>
                </a:cubicBezTo>
                <a:cubicBezTo>
                  <a:pt x="2275" y="19127"/>
                  <a:pt x="2291" y="19062"/>
                  <a:pt x="2291" y="19025"/>
                </a:cubicBezTo>
                <a:cubicBezTo>
                  <a:pt x="2291" y="18988"/>
                  <a:pt x="2298" y="18953"/>
                  <a:pt x="2306" y="18946"/>
                </a:cubicBezTo>
                <a:cubicBezTo>
                  <a:pt x="2314" y="18939"/>
                  <a:pt x="2401" y="18970"/>
                  <a:pt x="2499" y="19015"/>
                </a:cubicBezTo>
                <a:lnTo>
                  <a:pt x="2677" y="19095"/>
                </a:lnTo>
                <a:lnTo>
                  <a:pt x="2653" y="19226"/>
                </a:lnTo>
                <a:cubicBezTo>
                  <a:pt x="2639" y="19300"/>
                  <a:pt x="2636" y="19497"/>
                  <a:pt x="2647" y="19674"/>
                </a:cubicBezTo>
                <a:cubicBezTo>
                  <a:pt x="2668" y="20028"/>
                  <a:pt x="2667" y="20747"/>
                  <a:pt x="2644" y="20915"/>
                </a:cubicBezTo>
                <a:cubicBezTo>
                  <a:pt x="2635" y="20976"/>
                  <a:pt x="2618" y="21031"/>
                  <a:pt x="2605" y="21038"/>
                </a:cubicBezTo>
                <a:cubicBezTo>
                  <a:pt x="2566" y="21059"/>
                  <a:pt x="2576" y="21164"/>
                  <a:pt x="2626" y="21238"/>
                </a:cubicBezTo>
                <a:cubicBezTo>
                  <a:pt x="2666" y="21298"/>
                  <a:pt x="2685" y="21306"/>
                  <a:pt x="2778" y="21300"/>
                </a:cubicBezTo>
                <a:cubicBezTo>
                  <a:pt x="2874" y="21294"/>
                  <a:pt x="2883" y="21287"/>
                  <a:pt x="2890" y="21223"/>
                </a:cubicBezTo>
                <a:cubicBezTo>
                  <a:pt x="2894" y="21185"/>
                  <a:pt x="2908" y="21133"/>
                  <a:pt x="2920" y="21107"/>
                </a:cubicBezTo>
                <a:cubicBezTo>
                  <a:pt x="2947" y="21052"/>
                  <a:pt x="3036" y="20543"/>
                  <a:pt x="3043" y="20408"/>
                </a:cubicBezTo>
                <a:cubicBezTo>
                  <a:pt x="3060" y="20044"/>
                  <a:pt x="3153" y="19654"/>
                  <a:pt x="3195" y="19766"/>
                </a:cubicBezTo>
                <a:cubicBezTo>
                  <a:pt x="3225" y="19846"/>
                  <a:pt x="3291" y="20111"/>
                  <a:pt x="3291" y="20153"/>
                </a:cubicBezTo>
                <a:cubicBezTo>
                  <a:pt x="3291" y="20178"/>
                  <a:pt x="3327" y="20307"/>
                  <a:pt x="3370" y="20440"/>
                </a:cubicBezTo>
                <a:cubicBezTo>
                  <a:pt x="3455" y="20702"/>
                  <a:pt x="3466" y="20803"/>
                  <a:pt x="3418" y="20897"/>
                </a:cubicBezTo>
                <a:cubicBezTo>
                  <a:pt x="3394" y="20942"/>
                  <a:pt x="3394" y="20963"/>
                  <a:pt x="3418" y="20984"/>
                </a:cubicBezTo>
                <a:cubicBezTo>
                  <a:pt x="3435" y="20999"/>
                  <a:pt x="3449" y="21040"/>
                  <a:pt x="3449" y="21075"/>
                </a:cubicBezTo>
                <a:cubicBezTo>
                  <a:pt x="3449" y="21110"/>
                  <a:pt x="3462" y="21146"/>
                  <a:pt x="3478" y="21155"/>
                </a:cubicBezTo>
                <a:cubicBezTo>
                  <a:pt x="3493" y="21163"/>
                  <a:pt x="3516" y="21196"/>
                  <a:pt x="3530" y="21227"/>
                </a:cubicBezTo>
                <a:cubicBezTo>
                  <a:pt x="3551" y="21277"/>
                  <a:pt x="3570" y="21284"/>
                  <a:pt x="3654" y="21278"/>
                </a:cubicBezTo>
                <a:lnTo>
                  <a:pt x="3753" y="21270"/>
                </a:lnTo>
                <a:lnTo>
                  <a:pt x="3759" y="21141"/>
                </a:lnTo>
                <a:cubicBezTo>
                  <a:pt x="3770" y="20932"/>
                  <a:pt x="3769" y="20867"/>
                  <a:pt x="3742" y="20525"/>
                </a:cubicBezTo>
                <a:cubicBezTo>
                  <a:pt x="3728" y="20345"/>
                  <a:pt x="3705" y="20151"/>
                  <a:pt x="3690" y="20093"/>
                </a:cubicBezTo>
                <a:cubicBezTo>
                  <a:pt x="3671" y="20021"/>
                  <a:pt x="3672" y="19909"/>
                  <a:pt x="3691" y="19735"/>
                </a:cubicBezTo>
                <a:cubicBezTo>
                  <a:pt x="3712" y="19545"/>
                  <a:pt x="3711" y="19438"/>
                  <a:pt x="3687" y="19307"/>
                </a:cubicBezTo>
                <a:cubicBezTo>
                  <a:pt x="3668" y="19205"/>
                  <a:pt x="3664" y="19123"/>
                  <a:pt x="3678" y="19111"/>
                </a:cubicBezTo>
                <a:cubicBezTo>
                  <a:pt x="3692" y="19099"/>
                  <a:pt x="3751" y="19118"/>
                  <a:pt x="3820" y="19156"/>
                </a:cubicBezTo>
                <a:cubicBezTo>
                  <a:pt x="3994" y="19253"/>
                  <a:pt x="4181" y="19309"/>
                  <a:pt x="4607" y="19386"/>
                </a:cubicBezTo>
                <a:cubicBezTo>
                  <a:pt x="4779" y="19418"/>
                  <a:pt x="4965" y="19427"/>
                  <a:pt x="5410" y="19428"/>
                </a:cubicBezTo>
                <a:cubicBezTo>
                  <a:pt x="5858" y="19428"/>
                  <a:pt x="6004" y="19437"/>
                  <a:pt x="6054" y="19462"/>
                </a:cubicBezTo>
                <a:cubicBezTo>
                  <a:pt x="6135" y="19503"/>
                  <a:pt x="6234" y="19525"/>
                  <a:pt x="6568" y="19578"/>
                </a:cubicBezTo>
                <a:cubicBezTo>
                  <a:pt x="6859" y="19625"/>
                  <a:pt x="7075" y="19621"/>
                  <a:pt x="7289" y="19565"/>
                </a:cubicBezTo>
                <a:cubicBezTo>
                  <a:pt x="7368" y="19544"/>
                  <a:pt x="7438" y="19536"/>
                  <a:pt x="7452" y="19548"/>
                </a:cubicBezTo>
                <a:cubicBezTo>
                  <a:pt x="7465" y="19560"/>
                  <a:pt x="7447" y="19689"/>
                  <a:pt x="7411" y="19848"/>
                </a:cubicBezTo>
                <a:cubicBezTo>
                  <a:pt x="7326" y="20222"/>
                  <a:pt x="7283" y="20351"/>
                  <a:pt x="7045" y="20940"/>
                </a:cubicBezTo>
                <a:cubicBezTo>
                  <a:pt x="6987" y="21083"/>
                  <a:pt x="6950" y="21222"/>
                  <a:pt x="6945" y="21311"/>
                </a:cubicBezTo>
                <a:lnTo>
                  <a:pt x="6937" y="21452"/>
                </a:lnTo>
                <a:lnTo>
                  <a:pt x="7042" y="21480"/>
                </a:lnTo>
                <a:cubicBezTo>
                  <a:pt x="7100" y="21496"/>
                  <a:pt x="7207" y="21525"/>
                  <a:pt x="7280" y="21545"/>
                </a:cubicBezTo>
                <a:cubicBezTo>
                  <a:pt x="7436" y="21588"/>
                  <a:pt x="7547" y="21593"/>
                  <a:pt x="7570" y="21561"/>
                </a:cubicBezTo>
                <a:cubicBezTo>
                  <a:pt x="7579" y="21548"/>
                  <a:pt x="7611" y="21539"/>
                  <a:pt x="7643" y="21538"/>
                </a:cubicBezTo>
                <a:cubicBezTo>
                  <a:pt x="7744" y="21538"/>
                  <a:pt x="7962" y="21431"/>
                  <a:pt x="8031" y="21349"/>
                </a:cubicBezTo>
                <a:cubicBezTo>
                  <a:pt x="8068" y="21305"/>
                  <a:pt x="8208" y="21092"/>
                  <a:pt x="8344" y="20874"/>
                </a:cubicBezTo>
                <a:cubicBezTo>
                  <a:pt x="8568" y="20513"/>
                  <a:pt x="8869" y="20073"/>
                  <a:pt x="9013" y="19895"/>
                </a:cubicBezTo>
                <a:cubicBezTo>
                  <a:pt x="9044" y="19856"/>
                  <a:pt x="9168" y="19701"/>
                  <a:pt x="9288" y="19551"/>
                </a:cubicBezTo>
                <a:cubicBezTo>
                  <a:pt x="9409" y="19400"/>
                  <a:pt x="9513" y="19277"/>
                  <a:pt x="9518" y="19277"/>
                </a:cubicBezTo>
                <a:cubicBezTo>
                  <a:pt x="9524" y="19277"/>
                  <a:pt x="9571" y="19295"/>
                  <a:pt x="9622" y="19316"/>
                </a:cubicBezTo>
                <a:cubicBezTo>
                  <a:pt x="9740" y="19367"/>
                  <a:pt x="9774" y="19337"/>
                  <a:pt x="9677" y="19269"/>
                </a:cubicBezTo>
                <a:cubicBezTo>
                  <a:pt x="9610" y="19222"/>
                  <a:pt x="9605" y="19210"/>
                  <a:pt x="9634" y="19163"/>
                </a:cubicBezTo>
                <a:cubicBezTo>
                  <a:pt x="9665" y="19111"/>
                  <a:pt x="9667" y="19111"/>
                  <a:pt x="9720" y="19152"/>
                </a:cubicBezTo>
                <a:cubicBezTo>
                  <a:pt x="9775" y="19195"/>
                  <a:pt x="9775" y="19195"/>
                  <a:pt x="9759" y="19089"/>
                </a:cubicBezTo>
                <a:cubicBezTo>
                  <a:pt x="9744" y="18990"/>
                  <a:pt x="9752" y="18973"/>
                  <a:pt x="9856" y="18849"/>
                </a:cubicBezTo>
                <a:cubicBezTo>
                  <a:pt x="9989" y="18692"/>
                  <a:pt x="10228" y="18499"/>
                  <a:pt x="10266" y="18520"/>
                </a:cubicBezTo>
                <a:cubicBezTo>
                  <a:pt x="10282" y="18528"/>
                  <a:pt x="10286" y="18601"/>
                  <a:pt x="10276" y="18706"/>
                </a:cubicBezTo>
                <a:cubicBezTo>
                  <a:pt x="10254" y="18936"/>
                  <a:pt x="10287" y="19009"/>
                  <a:pt x="10417" y="19017"/>
                </a:cubicBezTo>
                <a:cubicBezTo>
                  <a:pt x="10544" y="19025"/>
                  <a:pt x="10558" y="19034"/>
                  <a:pt x="10541" y="19110"/>
                </a:cubicBezTo>
                <a:cubicBezTo>
                  <a:pt x="10516" y="19218"/>
                  <a:pt x="10672" y="19725"/>
                  <a:pt x="10784" y="19901"/>
                </a:cubicBezTo>
                <a:lnTo>
                  <a:pt x="10883" y="20057"/>
                </a:lnTo>
                <a:lnTo>
                  <a:pt x="10883" y="20354"/>
                </a:lnTo>
                <a:cubicBezTo>
                  <a:pt x="10882" y="20567"/>
                  <a:pt x="10872" y="20660"/>
                  <a:pt x="10847" y="20687"/>
                </a:cubicBezTo>
                <a:cubicBezTo>
                  <a:pt x="10828" y="20708"/>
                  <a:pt x="10803" y="20763"/>
                  <a:pt x="10795" y="20811"/>
                </a:cubicBezTo>
                <a:cubicBezTo>
                  <a:pt x="10782" y="20883"/>
                  <a:pt x="10769" y="20898"/>
                  <a:pt x="10708" y="20904"/>
                </a:cubicBezTo>
                <a:cubicBezTo>
                  <a:pt x="10557" y="20920"/>
                  <a:pt x="10567" y="21079"/>
                  <a:pt x="10720" y="21108"/>
                </a:cubicBezTo>
                <a:cubicBezTo>
                  <a:pt x="10768" y="21118"/>
                  <a:pt x="10835" y="21144"/>
                  <a:pt x="10869" y="21168"/>
                </a:cubicBezTo>
                <a:cubicBezTo>
                  <a:pt x="10940" y="21216"/>
                  <a:pt x="11019" y="21224"/>
                  <a:pt x="11122" y="21189"/>
                </a:cubicBezTo>
                <a:cubicBezTo>
                  <a:pt x="11177" y="21171"/>
                  <a:pt x="11186" y="21158"/>
                  <a:pt x="11167" y="21127"/>
                </a:cubicBezTo>
                <a:cubicBezTo>
                  <a:pt x="11149" y="21099"/>
                  <a:pt x="11157" y="21061"/>
                  <a:pt x="11194" y="21000"/>
                </a:cubicBezTo>
                <a:cubicBezTo>
                  <a:pt x="11232" y="20934"/>
                  <a:pt x="11238" y="20900"/>
                  <a:pt x="11218" y="20867"/>
                </a:cubicBezTo>
                <a:cubicBezTo>
                  <a:pt x="11198" y="20834"/>
                  <a:pt x="11205" y="20805"/>
                  <a:pt x="11245" y="20747"/>
                </a:cubicBezTo>
                <a:lnTo>
                  <a:pt x="11297" y="20669"/>
                </a:lnTo>
                <a:lnTo>
                  <a:pt x="11381" y="20740"/>
                </a:lnTo>
                <a:cubicBezTo>
                  <a:pt x="11427" y="20779"/>
                  <a:pt x="11506" y="20832"/>
                  <a:pt x="11557" y="20857"/>
                </a:cubicBezTo>
                <a:cubicBezTo>
                  <a:pt x="11650" y="20903"/>
                  <a:pt x="11651" y="20906"/>
                  <a:pt x="11618" y="21051"/>
                </a:cubicBezTo>
                <a:cubicBezTo>
                  <a:pt x="11608" y="21096"/>
                  <a:pt x="11621" y="21126"/>
                  <a:pt x="11666" y="21164"/>
                </a:cubicBezTo>
                <a:cubicBezTo>
                  <a:pt x="11720" y="21209"/>
                  <a:pt x="11749" y="21215"/>
                  <a:pt x="11896" y="21205"/>
                </a:cubicBezTo>
                <a:cubicBezTo>
                  <a:pt x="12041" y="21195"/>
                  <a:pt x="12075" y="21184"/>
                  <a:pt x="12146" y="21120"/>
                </a:cubicBezTo>
                <a:cubicBezTo>
                  <a:pt x="12220" y="21054"/>
                  <a:pt x="12223" y="21045"/>
                  <a:pt x="12182" y="21024"/>
                </a:cubicBezTo>
                <a:cubicBezTo>
                  <a:pt x="12156" y="21011"/>
                  <a:pt x="12137" y="20989"/>
                  <a:pt x="12137" y="20975"/>
                </a:cubicBezTo>
                <a:cubicBezTo>
                  <a:pt x="12137" y="20961"/>
                  <a:pt x="12095" y="20904"/>
                  <a:pt x="12044" y="20849"/>
                </a:cubicBezTo>
                <a:cubicBezTo>
                  <a:pt x="11993" y="20794"/>
                  <a:pt x="11951" y="20739"/>
                  <a:pt x="11951" y="20727"/>
                </a:cubicBezTo>
                <a:cubicBezTo>
                  <a:pt x="11951" y="20715"/>
                  <a:pt x="11934" y="20691"/>
                  <a:pt x="11913" y="20676"/>
                </a:cubicBezTo>
                <a:cubicBezTo>
                  <a:pt x="11891" y="20660"/>
                  <a:pt x="11872" y="20624"/>
                  <a:pt x="11872" y="20595"/>
                </a:cubicBezTo>
                <a:cubicBezTo>
                  <a:pt x="11872" y="20566"/>
                  <a:pt x="11855" y="20528"/>
                  <a:pt x="11832" y="20511"/>
                </a:cubicBezTo>
                <a:cubicBezTo>
                  <a:pt x="11809" y="20495"/>
                  <a:pt x="11772" y="20449"/>
                  <a:pt x="11750" y="20410"/>
                </a:cubicBezTo>
                <a:cubicBezTo>
                  <a:pt x="11727" y="20370"/>
                  <a:pt x="11663" y="20295"/>
                  <a:pt x="11606" y="20243"/>
                </a:cubicBezTo>
                <a:cubicBezTo>
                  <a:pt x="11522" y="20165"/>
                  <a:pt x="11501" y="20129"/>
                  <a:pt x="11496" y="20044"/>
                </a:cubicBezTo>
                <a:cubicBezTo>
                  <a:pt x="11492" y="19987"/>
                  <a:pt x="11480" y="19928"/>
                  <a:pt x="11470" y="19913"/>
                </a:cubicBezTo>
                <a:cubicBezTo>
                  <a:pt x="11422" y="19844"/>
                  <a:pt x="11434" y="19666"/>
                  <a:pt x="11506" y="19379"/>
                </a:cubicBezTo>
                <a:cubicBezTo>
                  <a:pt x="11593" y="19036"/>
                  <a:pt x="11602" y="18850"/>
                  <a:pt x="11542" y="18722"/>
                </a:cubicBezTo>
                <a:cubicBezTo>
                  <a:pt x="11498" y="18628"/>
                  <a:pt x="11459" y="18212"/>
                  <a:pt x="11488" y="18145"/>
                </a:cubicBezTo>
                <a:cubicBezTo>
                  <a:pt x="11504" y="18109"/>
                  <a:pt x="11516" y="18112"/>
                  <a:pt x="11593" y="18178"/>
                </a:cubicBezTo>
                <a:cubicBezTo>
                  <a:pt x="11641" y="18219"/>
                  <a:pt x="11697" y="18251"/>
                  <a:pt x="11717" y="18247"/>
                </a:cubicBezTo>
                <a:cubicBezTo>
                  <a:pt x="11769" y="18237"/>
                  <a:pt x="11763" y="18667"/>
                  <a:pt x="11708" y="18811"/>
                </a:cubicBezTo>
                <a:cubicBezTo>
                  <a:pt x="11663" y="18928"/>
                  <a:pt x="11676" y="19068"/>
                  <a:pt x="11730" y="19068"/>
                </a:cubicBezTo>
                <a:cubicBezTo>
                  <a:pt x="11789" y="19068"/>
                  <a:pt x="11918" y="19258"/>
                  <a:pt x="12108" y="19623"/>
                </a:cubicBezTo>
                <a:cubicBezTo>
                  <a:pt x="12208" y="19814"/>
                  <a:pt x="12296" y="19994"/>
                  <a:pt x="12307" y="20024"/>
                </a:cubicBezTo>
                <a:cubicBezTo>
                  <a:pt x="12338" y="20110"/>
                  <a:pt x="12436" y="20232"/>
                  <a:pt x="12473" y="20232"/>
                </a:cubicBezTo>
                <a:cubicBezTo>
                  <a:pt x="12533" y="20233"/>
                  <a:pt x="12753" y="20343"/>
                  <a:pt x="12818" y="20406"/>
                </a:cubicBezTo>
                <a:cubicBezTo>
                  <a:pt x="12857" y="20442"/>
                  <a:pt x="12910" y="20466"/>
                  <a:pt x="12953" y="20466"/>
                </a:cubicBezTo>
                <a:cubicBezTo>
                  <a:pt x="12992" y="20466"/>
                  <a:pt x="13067" y="20482"/>
                  <a:pt x="13119" y="20501"/>
                </a:cubicBezTo>
                <a:cubicBezTo>
                  <a:pt x="13218" y="20538"/>
                  <a:pt x="13313" y="20674"/>
                  <a:pt x="13415" y="20927"/>
                </a:cubicBezTo>
                <a:cubicBezTo>
                  <a:pt x="13478" y="21086"/>
                  <a:pt x="13524" y="21121"/>
                  <a:pt x="13706" y="21147"/>
                </a:cubicBezTo>
                <a:cubicBezTo>
                  <a:pt x="13851" y="21167"/>
                  <a:pt x="13858" y="21165"/>
                  <a:pt x="13939" y="21095"/>
                </a:cubicBezTo>
                <a:cubicBezTo>
                  <a:pt x="13990" y="21051"/>
                  <a:pt x="14025" y="20998"/>
                  <a:pt x="14026" y="20960"/>
                </a:cubicBezTo>
                <a:cubicBezTo>
                  <a:pt x="14027" y="20925"/>
                  <a:pt x="14039" y="20853"/>
                  <a:pt x="14053" y="20799"/>
                </a:cubicBezTo>
                <a:cubicBezTo>
                  <a:pt x="14068" y="20739"/>
                  <a:pt x="14069" y="20694"/>
                  <a:pt x="14054" y="20686"/>
                </a:cubicBezTo>
                <a:cubicBezTo>
                  <a:pt x="13992" y="20652"/>
                  <a:pt x="14074" y="20628"/>
                  <a:pt x="14205" y="20642"/>
                </a:cubicBezTo>
                <a:cubicBezTo>
                  <a:pt x="14302" y="20653"/>
                  <a:pt x="14360" y="20649"/>
                  <a:pt x="14386" y="20629"/>
                </a:cubicBezTo>
                <a:cubicBezTo>
                  <a:pt x="14413" y="20609"/>
                  <a:pt x="14519" y="20603"/>
                  <a:pt x="14745" y="20609"/>
                </a:cubicBezTo>
                <a:cubicBezTo>
                  <a:pt x="15052" y="20617"/>
                  <a:pt x="15066" y="20620"/>
                  <a:pt x="15106" y="20676"/>
                </a:cubicBezTo>
                <a:cubicBezTo>
                  <a:pt x="15129" y="20708"/>
                  <a:pt x="15185" y="20765"/>
                  <a:pt x="15229" y="20804"/>
                </a:cubicBezTo>
                <a:cubicBezTo>
                  <a:pt x="15273" y="20842"/>
                  <a:pt x="15332" y="20915"/>
                  <a:pt x="15360" y="20964"/>
                </a:cubicBezTo>
                <a:cubicBezTo>
                  <a:pt x="15421" y="21068"/>
                  <a:pt x="15486" y="21095"/>
                  <a:pt x="15664" y="21095"/>
                </a:cubicBezTo>
                <a:cubicBezTo>
                  <a:pt x="15763" y="21095"/>
                  <a:pt x="15809" y="21082"/>
                  <a:pt x="15872" y="21036"/>
                </a:cubicBezTo>
                <a:cubicBezTo>
                  <a:pt x="15916" y="21002"/>
                  <a:pt x="15952" y="20960"/>
                  <a:pt x="15952" y="20943"/>
                </a:cubicBezTo>
                <a:cubicBezTo>
                  <a:pt x="15952" y="20926"/>
                  <a:pt x="15974" y="20897"/>
                  <a:pt x="16000" y="20881"/>
                </a:cubicBezTo>
                <a:cubicBezTo>
                  <a:pt x="16069" y="20836"/>
                  <a:pt x="16072" y="20731"/>
                  <a:pt x="16003" y="20715"/>
                </a:cubicBezTo>
                <a:cubicBezTo>
                  <a:pt x="15939" y="20700"/>
                  <a:pt x="15960" y="20653"/>
                  <a:pt x="16031" y="20653"/>
                </a:cubicBezTo>
                <a:cubicBezTo>
                  <a:pt x="16059" y="20653"/>
                  <a:pt x="16089" y="20641"/>
                  <a:pt x="16099" y="20628"/>
                </a:cubicBezTo>
                <a:cubicBezTo>
                  <a:pt x="16108" y="20615"/>
                  <a:pt x="16137" y="20610"/>
                  <a:pt x="16165" y="20617"/>
                </a:cubicBezTo>
                <a:cubicBezTo>
                  <a:pt x="16192" y="20625"/>
                  <a:pt x="16240" y="20617"/>
                  <a:pt x="16274" y="20599"/>
                </a:cubicBezTo>
                <a:cubicBezTo>
                  <a:pt x="16307" y="20580"/>
                  <a:pt x="16405" y="20558"/>
                  <a:pt x="16490" y="20550"/>
                </a:cubicBezTo>
                <a:cubicBezTo>
                  <a:pt x="16576" y="20542"/>
                  <a:pt x="16654" y="20529"/>
                  <a:pt x="16665" y="20523"/>
                </a:cubicBezTo>
                <a:cubicBezTo>
                  <a:pt x="16710" y="20499"/>
                  <a:pt x="16654" y="20417"/>
                  <a:pt x="16584" y="20404"/>
                </a:cubicBezTo>
                <a:cubicBezTo>
                  <a:pt x="16545" y="20397"/>
                  <a:pt x="16449" y="20334"/>
                  <a:pt x="16372" y="20265"/>
                </a:cubicBezTo>
                <a:cubicBezTo>
                  <a:pt x="16241" y="20147"/>
                  <a:pt x="16223" y="20140"/>
                  <a:pt x="16103" y="20140"/>
                </a:cubicBezTo>
                <a:cubicBezTo>
                  <a:pt x="15955" y="20140"/>
                  <a:pt x="15743" y="20098"/>
                  <a:pt x="15698" y="20060"/>
                </a:cubicBezTo>
                <a:cubicBezTo>
                  <a:pt x="15676" y="20042"/>
                  <a:pt x="15671" y="19976"/>
                  <a:pt x="15682" y="19842"/>
                </a:cubicBezTo>
                <a:cubicBezTo>
                  <a:pt x="15696" y="19660"/>
                  <a:pt x="15703" y="19644"/>
                  <a:pt x="15798" y="19548"/>
                </a:cubicBezTo>
                <a:cubicBezTo>
                  <a:pt x="15901" y="19444"/>
                  <a:pt x="16154" y="19330"/>
                  <a:pt x="16226" y="19355"/>
                </a:cubicBezTo>
                <a:cubicBezTo>
                  <a:pt x="16269" y="19369"/>
                  <a:pt x="16295" y="19474"/>
                  <a:pt x="16296" y="19635"/>
                </a:cubicBezTo>
                <a:cubicBezTo>
                  <a:pt x="16297" y="19799"/>
                  <a:pt x="16320" y="19828"/>
                  <a:pt x="16407" y="19768"/>
                </a:cubicBezTo>
                <a:cubicBezTo>
                  <a:pt x="16444" y="19742"/>
                  <a:pt x="16498" y="19720"/>
                  <a:pt x="16526" y="19720"/>
                </a:cubicBezTo>
                <a:cubicBezTo>
                  <a:pt x="16587" y="19720"/>
                  <a:pt x="16650" y="19663"/>
                  <a:pt x="16689" y="19572"/>
                </a:cubicBezTo>
                <a:lnTo>
                  <a:pt x="16717" y="19504"/>
                </a:lnTo>
                <a:lnTo>
                  <a:pt x="16803" y="19564"/>
                </a:lnTo>
                <a:cubicBezTo>
                  <a:pt x="16862" y="19605"/>
                  <a:pt x="16885" y="19638"/>
                  <a:pt x="16880" y="19676"/>
                </a:cubicBezTo>
                <a:cubicBezTo>
                  <a:pt x="16877" y="19706"/>
                  <a:pt x="16869" y="19784"/>
                  <a:pt x="16862" y="19848"/>
                </a:cubicBezTo>
                <a:cubicBezTo>
                  <a:pt x="16856" y="19913"/>
                  <a:pt x="16839" y="19995"/>
                  <a:pt x="16824" y="20031"/>
                </a:cubicBezTo>
                <a:cubicBezTo>
                  <a:pt x="16808" y="20067"/>
                  <a:pt x="16795" y="20162"/>
                  <a:pt x="16795" y="20243"/>
                </a:cubicBezTo>
                <a:cubicBezTo>
                  <a:pt x="16795" y="20387"/>
                  <a:pt x="16832" y="20462"/>
                  <a:pt x="16943" y="20547"/>
                </a:cubicBezTo>
                <a:cubicBezTo>
                  <a:pt x="16998" y="20589"/>
                  <a:pt x="17380" y="21075"/>
                  <a:pt x="17368" y="21086"/>
                </a:cubicBezTo>
                <a:cubicBezTo>
                  <a:pt x="17361" y="21092"/>
                  <a:pt x="17303" y="21121"/>
                  <a:pt x="17241" y="21149"/>
                </a:cubicBezTo>
                <a:cubicBezTo>
                  <a:pt x="17111" y="21208"/>
                  <a:pt x="17096" y="21232"/>
                  <a:pt x="17146" y="21292"/>
                </a:cubicBezTo>
                <a:cubicBezTo>
                  <a:pt x="17192" y="21347"/>
                  <a:pt x="17410" y="21368"/>
                  <a:pt x="17519" y="21327"/>
                </a:cubicBezTo>
                <a:cubicBezTo>
                  <a:pt x="17562" y="21310"/>
                  <a:pt x="17663" y="21280"/>
                  <a:pt x="17743" y="21259"/>
                </a:cubicBezTo>
                <a:lnTo>
                  <a:pt x="17888" y="21222"/>
                </a:lnTo>
                <a:lnTo>
                  <a:pt x="17879" y="21118"/>
                </a:lnTo>
                <a:cubicBezTo>
                  <a:pt x="17872" y="21041"/>
                  <a:pt x="17846" y="20988"/>
                  <a:pt x="17780" y="20916"/>
                </a:cubicBezTo>
                <a:cubicBezTo>
                  <a:pt x="17731" y="20863"/>
                  <a:pt x="17690" y="20809"/>
                  <a:pt x="17690" y="20796"/>
                </a:cubicBezTo>
                <a:cubicBezTo>
                  <a:pt x="17690" y="20783"/>
                  <a:pt x="17643" y="20739"/>
                  <a:pt x="17584" y="20698"/>
                </a:cubicBezTo>
                <a:cubicBezTo>
                  <a:pt x="17502" y="20640"/>
                  <a:pt x="17484" y="20618"/>
                  <a:pt x="17507" y="20593"/>
                </a:cubicBezTo>
                <a:cubicBezTo>
                  <a:pt x="17530" y="20568"/>
                  <a:pt x="17567" y="20581"/>
                  <a:pt x="17695" y="20665"/>
                </a:cubicBezTo>
                <a:cubicBezTo>
                  <a:pt x="17782" y="20722"/>
                  <a:pt x="17865" y="20769"/>
                  <a:pt x="17877" y="20769"/>
                </a:cubicBezTo>
                <a:cubicBezTo>
                  <a:pt x="17890" y="20769"/>
                  <a:pt x="17919" y="20803"/>
                  <a:pt x="17943" y="20845"/>
                </a:cubicBezTo>
                <a:cubicBezTo>
                  <a:pt x="17967" y="20887"/>
                  <a:pt x="18027" y="20965"/>
                  <a:pt x="18076" y="21018"/>
                </a:cubicBezTo>
                <a:cubicBezTo>
                  <a:pt x="18125" y="21072"/>
                  <a:pt x="18164" y="21122"/>
                  <a:pt x="18164" y="21131"/>
                </a:cubicBezTo>
                <a:cubicBezTo>
                  <a:pt x="18164" y="21140"/>
                  <a:pt x="18194" y="21168"/>
                  <a:pt x="18230" y="21193"/>
                </a:cubicBezTo>
                <a:cubicBezTo>
                  <a:pt x="18313" y="21251"/>
                  <a:pt x="18323" y="21402"/>
                  <a:pt x="18246" y="21450"/>
                </a:cubicBezTo>
                <a:cubicBezTo>
                  <a:pt x="18219" y="21467"/>
                  <a:pt x="18189" y="21503"/>
                  <a:pt x="18179" y="21532"/>
                </a:cubicBezTo>
                <a:cubicBezTo>
                  <a:pt x="18161" y="21582"/>
                  <a:pt x="18166" y="21585"/>
                  <a:pt x="18327" y="21585"/>
                </a:cubicBezTo>
                <a:cubicBezTo>
                  <a:pt x="18446" y="21584"/>
                  <a:pt x="18508" y="21572"/>
                  <a:pt x="18547" y="21544"/>
                </a:cubicBezTo>
                <a:cubicBezTo>
                  <a:pt x="18634" y="21479"/>
                  <a:pt x="18736" y="21344"/>
                  <a:pt x="18754" y="21268"/>
                </a:cubicBezTo>
                <a:cubicBezTo>
                  <a:pt x="18769" y="21208"/>
                  <a:pt x="18760" y="21191"/>
                  <a:pt x="18692" y="21147"/>
                </a:cubicBezTo>
                <a:cubicBezTo>
                  <a:pt x="18648" y="21118"/>
                  <a:pt x="18611" y="21082"/>
                  <a:pt x="18611" y="21066"/>
                </a:cubicBezTo>
                <a:cubicBezTo>
                  <a:pt x="18611" y="21050"/>
                  <a:pt x="18565" y="20979"/>
                  <a:pt x="18508" y="20908"/>
                </a:cubicBezTo>
                <a:cubicBezTo>
                  <a:pt x="18326" y="20684"/>
                  <a:pt x="18164" y="20468"/>
                  <a:pt x="18164" y="20449"/>
                </a:cubicBezTo>
                <a:cubicBezTo>
                  <a:pt x="18164" y="20439"/>
                  <a:pt x="18113" y="20384"/>
                  <a:pt x="18052" y="20326"/>
                </a:cubicBezTo>
                <a:cubicBezTo>
                  <a:pt x="17991" y="20268"/>
                  <a:pt x="17941" y="20205"/>
                  <a:pt x="17940" y="20186"/>
                </a:cubicBezTo>
                <a:cubicBezTo>
                  <a:pt x="17936" y="20098"/>
                  <a:pt x="17893" y="19891"/>
                  <a:pt x="17870" y="19852"/>
                </a:cubicBezTo>
                <a:cubicBezTo>
                  <a:pt x="17852" y="19822"/>
                  <a:pt x="17856" y="19798"/>
                  <a:pt x="17883" y="19770"/>
                </a:cubicBezTo>
                <a:cubicBezTo>
                  <a:pt x="17946" y="19707"/>
                  <a:pt x="17954" y="19504"/>
                  <a:pt x="17897" y="19441"/>
                </a:cubicBezTo>
                <a:cubicBezTo>
                  <a:pt x="17870" y="19412"/>
                  <a:pt x="17848" y="19376"/>
                  <a:pt x="17847" y="19361"/>
                </a:cubicBezTo>
                <a:cubicBezTo>
                  <a:pt x="17845" y="19303"/>
                  <a:pt x="17746" y="19230"/>
                  <a:pt x="17668" y="19230"/>
                </a:cubicBezTo>
                <a:cubicBezTo>
                  <a:pt x="17563" y="19230"/>
                  <a:pt x="17538" y="19191"/>
                  <a:pt x="17622" y="19158"/>
                </a:cubicBezTo>
                <a:lnTo>
                  <a:pt x="17689" y="19130"/>
                </a:lnTo>
                <a:lnTo>
                  <a:pt x="17450" y="18901"/>
                </a:lnTo>
                <a:cubicBezTo>
                  <a:pt x="17318" y="18775"/>
                  <a:pt x="17152" y="18628"/>
                  <a:pt x="17081" y="18575"/>
                </a:cubicBezTo>
                <a:cubicBezTo>
                  <a:pt x="16957" y="18483"/>
                  <a:pt x="16949" y="18481"/>
                  <a:pt x="16915" y="18522"/>
                </a:cubicBezTo>
                <a:cubicBezTo>
                  <a:pt x="16880" y="18564"/>
                  <a:pt x="16875" y="18564"/>
                  <a:pt x="16797" y="18497"/>
                </a:cubicBezTo>
                <a:cubicBezTo>
                  <a:pt x="16719" y="18432"/>
                  <a:pt x="16716" y="18425"/>
                  <a:pt x="16761" y="18394"/>
                </a:cubicBezTo>
                <a:cubicBezTo>
                  <a:pt x="16803" y="18364"/>
                  <a:pt x="16805" y="18363"/>
                  <a:pt x="16764" y="18375"/>
                </a:cubicBezTo>
                <a:cubicBezTo>
                  <a:pt x="16739" y="18383"/>
                  <a:pt x="16709" y="18376"/>
                  <a:pt x="16698" y="18358"/>
                </a:cubicBezTo>
                <a:cubicBezTo>
                  <a:pt x="16687" y="18341"/>
                  <a:pt x="16655" y="18323"/>
                  <a:pt x="16628" y="18318"/>
                </a:cubicBezTo>
                <a:cubicBezTo>
                  <a:pt x="16598" y="18313"/>
                  <a:pt x="16561" y="18268"/>
                  <a:pt x="16534" y="18203"/>
                </a:cubicBezTo>
                <a:cubicBezTo>
                  <a:pt x="16420" y="17938"/>
                  <a:pt x="16397" y="17915"/>
                  <a:pt x="16278" y="17952"/>
                </a:cubicBezTo>
                <a:cubicBezTo>
                  <a:pt x="16236" y="17965"/>
                  <a:pt x="16202" y="17954"/>
                  <a:pt x="16150" y="17911"/>
                </a:cubicBezTo>
                <a:cubicBezTo>
                  <a:pt x="16086" y="17859"/>
                  <a:pt x="16070" y="17856"/>
                  <a:pt x="15990" y="17879"/>
                </a:cubicBezTo>
                <a:cubicBezTo>
                  <a:pt x="15889" y="17908"/>
                  <a:pt x="15787" y="18019"/>
                  <a:pt x="15810" y="18072"/>
                </a:cubicBezTo>
                <a:cubicBezTo>
                  <a:pt x="15820" y="18094"/>
                  <a:pt x="15800" y="18123"/>
                  <a:pt x="15758" y="18148"/>
                </a:cubicBezTo>
                <a:cubicBezTo>
                  <a:pt x="15673" y="18197"/>
                  <a:pt x="15671" y="18223"/>
                  <a:pt x="15755" y="18251"/>
                </a:cubicBezTo>
                <a:cubicBezTo>
                  <a:pt x="15794" y="18264"/>
                  <a:pt x="15821" y="18292"/>
                  <a:pt x="15821" y="18318"/>
                </a:cubicBezTo>
                <a:cubicBezTo>
                  <a:pt x="15821" y="18343"/>
                  <a:pt x="15839" y="18369"/>
                  <a:pt x="15861" y="18377"/>
                </a:cubicBezTo>
                <a:cubicBezTo>
                  <a:pt x="15883" y="18384"/>
                  <a:pt x="15900" y="18403"/>
                  <a:pt x="15900" y="18420"/>
                </a:cubicBezTo>
                <a:cubicBezTo>
                  <a:pt x="15900" y="18437"/>
                  <a:pt x="15942" y="18488"/>
                  <a:pt x="15993" y="18532"/>
                </a:cubicBezTo>
                <a:cubicBezTo>
                  <a:pt x="16043" y="18575"/>
                  <a:pt x="16085" y="18628"/>
                  <a:pt x="16085" y="18649"/>
                </a:cubicBezTo>
                <a:cubicBezTo>
                  <a:pt x="16085" y="18746"/>
                  <a:pt x="15286" y="19254"/>
                  <a:pt x="15135" y="19254"/>
                </a:cubicBezTo>
                <a:cubicBezTo>
                  <a:pt x="15096" y="19254"/>
                  <a:pt x="15057" y="19268"/>
                  <a:pt x="15050" y="19286"/>
                </a:cubicBezTo>
                <a:cubicBezTo>
                  <a:pt x="15040" y="19308"/>
                  <a:pt x="14968" y="19321"/>
                  <a:pt x="14807" y="19328"/>
                </a:cubicBezTo>
                <a:cubicBezTo>
                  <a:pt x="14627" y="19337"/>
                  <a:pt x="14573" y="19347"/>
                  <a:pt x="14553" y="19379"/>
                </a:cubicBezTo>
                <a:cubicBezTo>
                  <a:pt x="14538" y="19404"/>
                  <a:pt x="14509" y="19414"/>
                  <a:pt x="14479" y="19405"/>
                </a:cubicBezTo>
                <a:cubicBezTo>
                  <a:pt x="14452" y="19398"/>
                  <a:pt x="14424" y="19402"/>
                  <a:pt x="14414" y="19416"/>
                </a:cubicBezTo>
                <a:cubicBezTo>
                  <a:pt x="14403" y="19432"/>
                  <a:pt x="14271" y="19435"/>
                  <a:pt x="14021" y="19425"/>
                </a:cubicBezTo>
                <a:cubicBezTo>
                  <a:pt x="13513" y="19404"/>
                  <a:pt x="13533" y="19392"/>
                  <a:pt x="13549" y="19727"/>
                </a:cubicBezTo>
                <a:cubicBezTo>
                  <a:pt x="13563" y="20007"/>
                  <a:pt x="13556" y="20025"/>
                  <a:pt x="13433" y="20052"/>
                </a:cubicBezTo>
                <a:cubicBezTo>
                  <a:pt x="13400" y="20059"/>
                  <a:pt x="13334" y="20057"/>
                  <a:pt x="13285" y="20047"/>
                </a:cubicBezTo>
                <a:lnTo>
                  <a:pt x="13195" y="20030"/>
                </a:lnTo>
                <a:lnTo>
                  <a:pt x="13234" y="20133"/>
                </a:lnTo>
                <a:cubicBezTo>
                  <a:pt x="13264" y="20212"/>
                  <a:pt x="13268" y="20243"/>
                  <a:pt x="13244" y="20264"/>
                </a:cubicBezTo>
                <a:cubicBezTo>
                  <a:pt x="13195" y="20307"/>
                  <a:pt x="12774" y="20315"/>
                  <a:pt x="12720" y="20273"/>
                </a:cubicBezTo>
                <a:cubicBezTo>
                  <a:pt x="12695" y="20254"/>
                  <a:pt x="12641" y="20232"/>
                  <a:pt x="12597" y="20223"/>
                </a:cubicBezTo>
                <a:cubicBezTo>
                  <a:pt x="12522" y="20207"/>
                  <a:pt x="12373" y="20103"/>
                  <a:pt x="12373" y="20067"/>
                </a:cubicBezTo>
                <a:cubicBezTo>
                  <a:pt x="12373" y="20050"/>
                  <a:pt x="12312" y="19930"/>
                  <a:pt x="12082" y="19492"/>
                </a:cubicBezTo>
                <a:cubicBezTo>
                  <a:pt x="12026" y="19387"/>
                  <a:pt x="11973" y="19264"/>
                  <a:pt x="11963" y="19220"/>
                </a:cubicBezTo>
                <a:cubicBezTo>
                  <a:pt x="11954" y="19176"/>
                  <a:pt x="11932" y="19121"/>
                  <a:pt x="11914" y="19099"/>
                </a:cubicBezTo>
                <a:cubicBezTo>
                  <a:pt x="11888" y="19067"/>
                  <a:pt x="11889" y="19047"/>
                  <a:pt x="11920" y="18991"/>
                </a:cubicBezTo>
                <a:cubicBezTo>
                  <a:pt x="11955" y="18930"/>
                  <a:pt x="11955" y="18913"/>
                  <a:pt x="11919" y="18847"/>
                </a:cubicBezTo>
                <a:cubicBezTo>
                  <a:pt x="11872" y="18761"/>
                  <a:pt x="11876" y="18675"/>
                  <a:pt x="11937" y="18469"/>
                </a:cubicBezTo>
                <a:cubicBezTo>
                  <a:pt x="11960" y="18391"/>
                  <a:pt x="11978" y="18290"/>
                  <a:pt x="11978" y="18246"/>
                </a:cubicBezTo>
                <a:cubicBezTo>
                  <a:pt x="11978" y="18136"/>
                  <a:pt x="11907" y="17988"/>
                  <a:pt x="11862" y="18003"/>
                </a:cubicBezTo>
                <a:cubicBezTo>
                  <a:pt x="11822" y="18017"/>
                  <a:pt x="11522" y="17769"/>
                  <a:pt x="11542" y="17740"/>
                </a:cubicBezTo>
                <a:cubicBezTo>
                  <a:pt x="11549" y="17730"/>
                  <a:pt x="11524" y="17697"/>
                  <a:pt x="11487" y="17666"/>
                </a:cubicBezTo>
                <a:cubicBezTo>
                  <a:pt x="11449" y="17635"/>
                  <a:pt x="11390" y="17571"/>
                  <a:pt x="11355" y="17522"/>
                </a:cubicBezTo>
                <a:lnTo>
                  <a:pt x="11291" y="17433"/>
                </a:lnTo>
                <a:lnTo>
                  <a:pt x="11357" y="17306"/>
                </a:lnTo>
                <a:cubicBezTo>
                  <a:pt x="11393" y="17236"/>
                  <a:pt x="11434" y="17179"/>
                  <a:pt x="11448" y="17179"/>
                </a:cubicBezTo>
                <a:cubicBezTo>
                  <a:pt x="11462" y="17179"/>
                  <a:pt x="11566" y="17210"/>
                  <a:pt x="11679" y="17248"/>
                </a:cubicBezTo>
                <a:cubicBezTo>
                  <a:pt x="11793" y="17286"/>
                  <a:pt x="12023" y="17344"/>
                  <a:pt x="12189" y="17377"/>
                </a:cubicBezTo>
                <a:cubicBezTo>
                  <a:pt x="12356" y="17411"/>
                  <a:pt x="12563" y="17452"/>
                  <a:pt x="12649" y="17470"/>
                </a:cubicBezTo>
                <a:cubicBezTo>
                  <a:pt x="12736" y="17488"/>
                  <a:pt x="12983" y="17530"/>
                  <a:pt x="13198" y="17564"/>
                </a:cubicBezTo>
                <a:cubicBezTo>
                  <a:pt x="13588" y="17625"/>
                  <a:pt x="13590" y="17625"/>
                  <a:pt x="13867" y="17587"/>
                </a:cubicBezTo>
                <a:cubicBezTo>
                  <a:pt x="14506" y="17498"/>
                  <a:pt x="14972" y="17365"/>
                  <a:pt x="15623" y="17086"/>
                </a:cubicBezTo>
                <a:cubicBezTo>
                  <a:pt x="16226" y="16829"/>
                  <a:pt x="16402" y="16689"/>
                  <a:pt x="16641" y="16279"/>
                </a:cubicBezTo>
                <a:cubicBezTo>
                  <a:pt x="16783" y="16037"/>
                  <a:pt x="16901" y="15714"/>
                  <a:pt x="16901" y="15570"/>
                </a:cubicBezTo>
                <a:cubicBezTo>
                  <a:pt x="16901" y="15449"/>
                  <a:pt x="16972" y="15424"/>
                  <a:pt x="17261" y="15444"/>
                </a:cubicBezTo>
                <a:cubicBezTo>
                  <a:pt x="17693" y="15473"/>
                  <a:pt x="18287" y="15462"/>
                  <a:pt x="18533" y="15419"/>
                </a:cubicBezTo>
                <a:cubicBezTo>
                  <a:pt x="18656" y="15397"/>
                  <a:pt x="18802" y="15374"/>
                  <a:pt x="18858" y="15367"/>
                </a:cubicBezTo>
                <a:cubicBezTo>
                  <a:pt x="18913" y="15361"/>
                  <a:pt x="19091" y="15296"/>
                  <a:pt x="19252" y="15223"/>
                </a:cubicBezTo>
                <a:cubicBezTo>
                  <a:pt x="20015" y="14879"/>
                  <a:pt x="20501" y="14485"/>
                  <a:pt x="20676" y="14070"/>
                </a:cubicBezTo>
                <a:cubicBezTo>
                  <a:pt x="20723" y="13959"/>
                  <a:pt x="20725" y="13708"/>
                  <a:pt x="20679" y="13611"/>
                </a:cubicBezTo>
                <a:cubicBezTo>
                  <a:pt x="20666" y="13583"/>
                  <a:pt x="20706" y="13551"/>
                  <a:pt x="20833" y="13485"/>
                </a:cubicBezTo>
                <a:cubicBezTo>
                  <a:pt x="21012" y="13392"/>
                  <a:pt x="21113" y="13289"/>
                  <a:pt x="21220" y="13088"/>
                </a:cubicBezTo>
                <a:cubicBezTo>
                  <a:pt x="21275" y="12987"/>
                  <a:pt x="21283" y="12938"/>
                  <a:pt x="21282" y="12727"/>
                </a:cubicBezTo>
                <a:cubicBezTo>
                  <a:pt x="21280" y="12504"/>
                  <a:pt x="21272" y="12468"/>
                  <a:pt x="21197" y="12319"/>
                </a:cubicBezTo>
                <a:lnTo>
                  <a:pt x="21114" y="12155"/>
                </a:lnTo>
                <a:lnTo>
                  <a:pt x="21258" y="12039"/>
                </a:lnTo>
                <a:cubicBezTo>
                  <a:pt x="21339" y="11973"/>
                  <a:pt x="21424" y="11877"/>
                  <a:pt x="21454" y="11818"/>
                </a:cubicBezTo>
                <a:cubicBezTo>
                  <a:pt x="21559" y="11606"/>
                  <a:pt x="21509" y="11267"/>
                  <a:pt x="21283" y="10664"/>
                </a:cubicBezTo>
                <a:cubicBezTo>
                  <a:pt x="21075" y="10107"/>
                  <a:pt x="20880" y="9711"/>
                  <a:pt x="20733" y="9545"/>
                </a:cubicBezTo>
                <a:cubicBezTo>
                  <a:pt x="20677" y="9482"/>
                  <a:pt x="20651" y="9427"/>
                  <a:pt x="20651" y="9372"/>
                </a:cubicBezTo>
                <a:cubicBezTo>
                  <a:pt x="20651" y="9311"/>
                  <a:pt x="20636" y="9284"/>
                  <a:pt x="20593" y="9265"/>
                </a:cubicBezTo>
                <a:cubicBezTo>
                  <a:pt x="20533" y="9238"/>
                  <a:pt x="20422" y="9126"/>
                  <a:pt x="20410" y="9081"/>
                </a:cubicBezTo>
                <a:cubicBezTo>
                  <a:pt x="20407" y="9067"/>
                  <a:pt x="20383" y="8987"/>
                  <a:pt x="20357" y="8903"/>
                </a:cubicBezTo>
                <a:cubicBezTo>
                  <a:pt x="20311" y="8757"/>
                  <a:pt x="20294" y="8296"/>
                  <a:pt x="20331" y="8205"/>
                </a:cubicBezTo>
                <a:cubicBezTo>
                  <a:pt x="20361" y="8130"/>
                  <a:pt x="20384" y="7880"/>
                  <a:pt x="20379" y="7691"/>
                </a:cubicBezTo>
                <a:cubicBezTo>
                  <a:pt x="20376" y="7582"/>
                  <a:pt x="20374" y="7459"/>
                  <a:pt x="20373" y="7417"/>
                </a:cubicBezTo>
                <a:cubicBezTo>
                  <a:pt x="20372" y="7375"/>
                  <a:pt x="20389" y="7310"/>
                  <a:pt x="20410" y="7272"/>
                </a:cubicBezTo>
                <a:cubicBezTo>
                  <a:pt x="20447" y="7207"/>
                  <a:pt x="20447" y="7200"/>
                  <a:pt x="20400" y="7178"/>
                </a:cubicBezTo>
                <a:cubicBezTo>
                  <a:pt x="20364" y="7160"/>
                  <a:pt x="20349" y="7129"/>
                  <a:pt x="20349" y="7065"/>
                </a:cubicBezTo>
                <a:cubicBezTo>
                  <a:pt x="20349" y="7006"/>
                  <a:pt x="20331" y="6963"/>
                  <a:pt x="20297" y="6935"/>
                </a:cubicBezTo>
                <a:cubicBezTo>
                  <a:pt x="20239" y="6889"/>
                  <a:pt x="20190" y="6772"/>
                  <a:pt x="20198" y="6701"/>
                </a:cubicBezTo>
                <a:cubicBezTo>
                  <a:pt x="20202" y="6668"/>
                  <a:pt x="20176" y="6642"/>
                  <a:pt x="20110" y="6614"/>
                </a:cubicBezTo>
                <a:cubicBezTo>
                  <a:pt x="20058" y="6591"/>
                  <a:pt x="19957" y="6525"/>
                  <a:pt x="19886" y="6467"/>
                </a:cubicBezTo>
                <a:cubicBezTo>
                  <a:pt x="19739" y="6347"/>
                  <a:pt x="19641" y="6316"/>
                  <a:pt x="19411" y="6316"/>
                </a:cubicBezTo>
                <a:cubicBezTo>
                  <a:pt x="19234" y="6316"/>
                  <a:pt x="19211" y="6302"/>
                  <a:pt x="19134" y="6156"/>
                </a:cubicBezTo>
                <a:cubicBezTo>
                  <a:pt x="19093" y="6077"/>
                  <a:pt x="19092" y="6068"/>
                  <a:pt x="19140" y="5985"/>
                </a:cubicBezTo>
                <a:cubicBezTo>
                  <a:pt x="19168" y="5937"/>
                  <a:pt x="19191" y="5892"/>
                  <a:pt x="19191" y="5885"/>
                </a:cubicBezTo>
                <a:cubicBezTo>
                  <a:pt x="19191" y="5877"/>
                  <a:pt x="19134" y="5872"/>
                  <a:pt x="19065" y="5873"/>
                </a:cubicBezTo>
                <a:cubicBezTo>
                  <a:pt x="18997" y="5873"/>
                  <a:pt x="18884" y="5867"/>
                  <a:pt x="18816" y="5859"/>
                </a:cubicBezTo>
                <a:cubicBezTo>
                  <a:pt x="18592" y="5834"/>
                  <a:pt x="18427" y="5972"/>
                  <a:pt x="18427" y="6185"/>
                </a:cubicBezTo>
                <a:cubicBezTo>
                  <a:pt x="18427" y="6270"/>
                  <a:pt x="18444" y="6307"/>
                  <a:pt x="18520" y="6387"/>
                </a:cubicBezTo>
                <a:cubicBezTo>
                  <a:pt x="18632" y="6506"/>
                  <a:pt x="18713" y="6564"/>
                  <a:pt x="18781" y="6575"/>
                </a:cubicBezTo>
                <a:cubicBezTo>
                  <a:pt x="18823" y="6583"/>
                  <a:pt x="18834" y="6608"/>
                  <a:pt x="18841" y="6720"/>
                </a:cubicBezTo>
                <a:cubicBezTo>
                  <a:pt x="18846" y="6794"/>
                  <a:pt x="18873" y="6895"/>
                  <a:pt x="18901" y="6943"/>
                </a:cubicBezTo>
                <a:cubicBezTo>
                  <a:pt x="18933" y="6998"/>
                  <a:pt x="18942" y="7041"/>
                  <a:pt x="18926" y="7055"/>
                </a:cubicBezTo>
                <a:cubicBezTo>
                  <a:pt x="18900" y="7078"/>
                  <a:pt x="18972" y="7223"/>
                  <a:pt x="19046" y="7295"/>
                </a:cubicBezTo>
                <a:cubicBezTo>
                  <a:pt x="19069" y="7318"/>
                  <a:pt x="19080" y="7352"/>
                  <a:pt x="19071" y="7372"/>
                </a:cubicBezTo>
                <a:cubicBezTo>
                  <a:pt x="19062" y="7393"/>
                  <a:pt x="19086" y="7466"/>
                  <a:pt x="19125" y="7534"/>
                </a:cubicBezTo>
                <a:cubicBezTo>
                  <a:pt x="19270" y="7787"/>
                  <a:pt x="19264" y="7771"/>
                  <a:pt x="19224" y="7825"/>
                </a:cubicBezTo>
                <a:lnTo>
                  <a:pt x="19186" y="7875"/>
                </a:lnTo>
                <a:lnTo>
                  <a:pt x="19064" y="7798"/>
                </a:lnTo>
                <a:cubicBezTo>
                  <a:pt x="18996" y="7756"/>
                  <a:pt x="18846" y="7676"/>
                  <a:pt x="18731" y="7621"/>
                </a:cubicBezTo>
                <a:cubicBezTo>
                  <a:pt x="18615" y="7566"/>
                  <a:pt x="18472" y="7492"/>
                  <a:pt x="18414" y="7457"/>
                </a:cubicBezTo>
                <a:cubicBezTo>
                  <a:pt x="18356" y="7422"/>
                  <a:pt x="18246" y="7375"/>
                  <a:pt x="18169" y="7354"/>
                </a:cubicBezTo>
                <a:cubicBezTo>
                  <a:pt x="18049" y="7320"/>
                  <a:pt x="18017" y="7297"/>
                  <a:pt x="17950" y="7201"/>
                </a:cubicBezTo>
                <a:cubicBezTo>
                  <a:pt x="17870" y="7086"/>
                  <a:pt x="17686" y="6935"/>
                  <a:pt x="17483" y="6816"/>
                </a:cubicBezTo>
                <a:cubicBezTo>
                  <a:pt x="17371" y="6751"/>
                  <a:pt x="16954" y="6316"/>
                  <a:pt x="16954" y="6264"/>
                </a:cubicBezTo>
                <a:cubicBezTo>
                  <a:pt x="16954" y="6233"/>
                  <a:pt x="16774" y="6038"/>
                  <a:pt x="16562" y="5838"/>
                </a:cubicBezTo>
                <a:cubicBezTo>
                  <a:pt x="16521" y="5800"/>
                  <a:pt x="16443" y="5719"/>
                  <a:pt x="16389" y="5658"/>
                </a:cubicBezTo>
                <a:cubicBezTo>
                  <a:pt x="16335" y="5598"/>
                  <a:pt x="16227" y="5513"/>
                  <a:pt x="16151" y="5468"/>
                </a:cubicBezTo>
                <a:cubicBezTo>
                  <a:pt x="16075" y="5423"/>
                  <a:pt x="15994" y="5361"/>
                  <a:pt x="15972" y="5330"/>
                </a:cubicBezTo>
                <a:cubicBezTo>
                  <a:pt x="15915" y="5254"/>
                  <a:pt x="15701" y="5136"/>
                  <a:pt x="15558" y="5102"/>
                </a:cubicBezTo>
                <a:cubicBezTo>
                  <a:pt x="15493" y="5087"/>
                  <a:pt x="15345" y="5074"/>
                  <a:pt x="15229" y="5072"/>
                </a:cubicBezTo>
                <a:cubicBezTo>
                  <a:pt x="15113" y="5070"/>
                  <a:pt x="15004" y="5060"/>
                  <a:pt x="14985" y="5049"/>
                </a:cubicBezTo>
                <a:cubicBezTo>
                  <a:pt x="14967" y="5039"/>
                  <a:pt x="14920" y="5035"/>
                  <a:pt x="14881" y="5039"/>
                </a:cubicBezTo>
                <a:lnTo>
                  <a:pt x="14810" y="5045"/>
                </a:lnTo>
                <a:lnTo>
                  <a:pt x="14818" y="4813"/>
                </a:lnTo>
                <a:cubicBezTo>
                  <a:pt x="14822" y="4685"/>
                  <a:pt x="14831" y="4573"/>
                  <a:pt x="14837" y="4564"/>
                </a:cubicBezTo>
                <a:cubicBezTo>
                  <a:pt x="14844" y="4554"/>
                  <a:pt x="14862" y="4425"/>
                  <a:pt x="14876" y="4277"/>
                </a:cubicBezTo>
                <a:cubicBezTo>
                  <a:pt x="14900" y="4031"/>
                  <a:pt x="14897" y="3999"/>
                  <a:pt x="14851" y="3906"/>
                </a:cubicBezTo>
                <a:cubicBezTo>
                  <a:pt x="14823" y="3850"/>
                  <a:pt x="14788" y="3797"/>
                  <a:pt x="14772" y="3788"/>
                </a:cubicBezTo>
                <a:cubicBezTo>
                  <a:pt x="14756" y="3779"/>
                  <a:pt x="14742" y="3756"/>
                  <a:pt x="14742" y="3735"/>
                </a:cubicBezTo>
                <a:cubicBezTo>
                  <a:pt x="14742" y="3715"/>
                  <a:pt x="14724" y="3680"/>
                  <a:pt x="14701" y="3659"/>
                </a:cubicBezTo>
                <a:cubicBezTo>
                  <a:pt x="14640" y="3598"/>
                  <a:pt x="14677" y="3430"/>
                  <a:pt x="14760" y="3396"/>
                </a:cubicBezTo>
                <a:cubicBezTo>
                  <a:pt x="14813" y="3375"/>
                  <a:pt x="14820" y="3359"/>
                  <a:pt x="14806" y="3299"/>
                </a:cubicBezTo>
                <a:cubicBezTo>
                  <a:pt x="14737" y="3008"/>
                  <a:pt x="14439" y="2907"/>
                  <a:pt x="14280" y="3120"/>
                </a:cubicBezTo>
                <a:cubicBezTo>
                  <a:pt x="14243" y="3169"/>
                  <a:pt x="14183" y="3222"/>
                  <a:pt x="14147" y="3236"/>
                </a:cubicBezTo>
                <a:cubicBezTo>
                  <a:pt x="14110" y="3251"/>
                  <a:pt x="14088" y="3273"/>
                  <a:pt x="14096" y="3285"/>
                </a:cubicBezTo>
                <a:cubicBezTo>
                  <a:pt x="14105" y="3297"/>
                  <a:pt x="14088" y="3318"/>
                  <a:pt x="14059" y="3332"/>
                </a:cubicBezTo>
                <a:cubicBezTo>
                  <a:pt x="14029" y="3346"/>
                  <a:pt x="14005" y="3373"/>
                  <a:pt x="14005" y="3391"/>
                </a:cubicBezTo>
                <a:cubicBezTo>
                  <a:pt x="14005" y="3422"/>
                  <a:pt x="14042" y="3436"/>
                  <a:pt x="14177" y="3455"/>
                </a:cubicBezTo>
                <a:cubicBezTo>
                  <a:pt x="14214" y="3460"/>
                  <a:pt x="14226" y="3477"/>
                  <a:pt x="14220" y="3513"/>
                </a:cubicBezTo>
                <a:cubicBezTo>
                  <a:pt x="14210" y="3578"/>
                  <a:pt x="14287" y="3681"/>
                  <a:pt x="14365" y="3707"/>
                </a:cubicBezTo>
                <a:lnTo>
                  <a:pt x="14426" y="3727"/>
                </a:lnTo>
                <a:lnTo>
                  <a:pt x="14362" y="3809"/>
                </a:lnTo>
                <a:cubicBezTo>
                  <a:pt x="14273" y="3926"/>
                  <a:pt x="14158" y="4277"/>
                  <a:pt x="14096" y="4626"/>
                </a:cubicBezTo>
                <a:cubicBezTo>
                  <a:pt x="14071" y="4768"/>
                  <a:pt x="13871" y="4924"/>
                  <a:pt x="13627" y="4993"/>
                </a:cubicBezTo>
                <a:cubicBezTo>
                  <a:pt x="13460" y="5039"/>
                  <a:pt x="13401" y="5044"/>
                  <a:pt x="13110" y="5034"/>
                </a:cubicBezTo>
                <a:lnTo>
                  <a:pt x="12781" y="5023"/>
                </a:lnTo>
                <a:lnTo>
                  <a:pt x="12785" y="4929"/>
                </a:lnTo>
                <a:cubicBezTo>
                  <a:pt x="12810" y="4391"/>
                  <a:pt x="12808" y="4371"/>
                  <a:pt x="12754" y="4306"/>
                </a:cubicBezTo>
                <a:cubicBezTo>
                  <a:pt x="12725" y="4270"/>
                  <a:pt x="12640" y="4215"/>
                  <a:pt x="12564" y="4181"/>
                </a:cubicBezTo>
                <a:cubicBezTo>
                  <a:pt x="12488" y="4148"/>
                  <a:pt x="12431" y="4111"/>
                  <a:pt x="12439" y="4101"/>
                </a:cubicBezTo>
                <a:cubicBezTo>
                  <a:pt x="12446" y="4090"/>
                  <a:pt x="12431" y="4063"/>
                  <a:pt x="12406" y="4041"/>
                </a:cubicBezTo>
                <a:cubicBezTo>
                  <a:pt x="12381" y="4019"/>
                  <a:pt x="12364" y="3978"/>
                  <a:pt x="12368" y="3950"/>
                </a:cubicBezTo>
                <a:cubicBezTo>
                  <a:pt x="12377" y="3895"/>
                  <a:pt x="12228" y="3775"/>
                  <a:pt x="12153" y="3775"/>
                </a:cubicBezTo>
                <a:cubicBezTo>
                  <a:pt x="12072" y="3775"/>
                  <a:pt x="12087" y="3732"/>
                  <a:pt x="12191" y="3672"/>
                </a:cubicBezTo>
                <a:cubicBezTo>
                  <a:pt x="12268" y="3627"/>
                  <a:pt x="12295" y="3596"/>
                  <a:pt x="12289" y="3561"/>
                </a:cubicBezTo>
                <a:cubicBezTo>
                  <a:pt x="12277" y="3486"/>
                  <a:pt x="12152" y="3415"/>
                  <a:pt x="12044" y="3422"/>
                </a:cubicBezTo>
                <a:cubicBezTo>
                  <a:pt x="11994" y="3425"/>
                  <a:pt x="11913" y="3427"/>
                  <a:pt x="11866" y="3426"/>
                </a:cubicBezTo>
                <a:cubicBezTo>
                  <a:pt x="11819" y="3424"/>
                  <a:pt x="11691" y="3421"/>
                  <a:pt x="11581" y="3419"/>
                </a:cubicBezTo>
                <a:cubicBezTo>
                  <a:pt x="11465" y="3416"/>
                  <a:pt x="11364" y="3402"/>
                  <a:pt x="11340" y="3385"/>
                </a:cubicBezTo>
                <a:cubicBezTo>
                  <a:pt x="11284" y="3343"/>
                  <a:pt x="11267" y="3246"/>
                  <a:pt x="11310" y="3214"/>
                </a:cubicBezTo>
                <a:cubicBezTo>
                  <a:pt x="11369" y="3171"/>
                  <a:pt x="11352" y="3134"/>
                  <a:pt x="11228" y="3033"/>
                </a:cubicBezTo>
                <a:cubicBezTo>
                  <a:pt x="11099" y="2927"/>
                  <a:pt x="11015" y="2912"/>
                  <a:pt x="10865" y="2968"/>
                </a:cubicBezTo>
                <a:cubicBezTo>
                  <a:pt x="10756" y="3008"/>
                  <a:pt x="10700" y="3131"/>
                  <a:pt x="10736" y="3248"/>
                </a:cubicBezTo>
                <a:cubicBezTo>
                  <a:pt x="10754" y="3304"/>
                  <a:pt x="10753" y="3337"/>
                  <a:pt x="10732" y="3357"/>
                </a:cubicBezTo>
                <a:cubicBezTo>
                  <a:pt x="10709" y="3379"/>
                  <a:pt x="10713" y="3382"/>
                  <a:pt x="10751" y="3370"/>
                </a:cubicBezTo>
                <a:cubicBezTo>
                  <a:pt x="10809" y="3352"/>
                  <a:pt x="10872" y="3392"/>
                  <a:pt x="10872" y="3444"/>
                </a:cubicBezTo>
                <a:cubicBezTo>
                  <a:pt x="10872" y="3464"/>
                  <a:pt x="10892" y="3499"/>
                  <a:pt x="10916" y="3522"/>
                </a:cubicBezTo>
                <a:cubicBezTo>
                  <a:pt x="10956" y="3562"/>
                  <a:pt x="10952" y="3570"/>
                  <a:pt x="10847" y="3653"/>
                </a:cubicBezTo>
                <a:lnTo>
                  <a:pt x="10735" y="3741"/>
                </a:lnTo>
                <a:lnTo>
                  <a:pt x="10696" y="4102"/>
                </a:lnTo>
                <a:cubicBezTo>
                  <a:pt x="10675" y="4300"/>
                  <a:pt x="10649" y="4469"/>
                  <a:pt x="10639" y="4478"/>
                </a:cubicBezTo>
                <a:cubicBezTo>
                  <a:pt x="10630" y="4486"/>
                  <a:pt x="10594" y="4484"/>
                  <a:pt x="10560" y="4472"/>
                </a:cubicBezTo>
                <a:cubicBezTo>
                  <a:pt x="10501" y="4452"/>
                  <a:pt x="10499" y="4444"/>
                  <a:pt x="10517" y="4299"/>
                </a:cubicBezTo>
                <a:cubicBezTo>
                  <a:pt x="10531" y="4181"/>
                  <a:pt x="10526" y="4147"/>
                  <a:pt x="10499" y="4144"/>
                </a:cubicBezTo>
                <a:cubicBezTo>
                  <a:pt x="10480" y="4142"/>
                  <a:pt x="10452" y="4141"/>
                  <a:pt x="10438" y="4139"/>
                </a:cubicBezTo>
                <a:cubicBezTo>
                  <a:pt x="10423" y="4137"/>
                  <a:pt x="10399" y="4128"/>
                  <a:pt x="10382" y="4119"/>
                </a:cubicBezTo>
                <a:cubicBezTo>
                  <a:pt x="10361" y="4107"/>
                  <a:pt x="10346" y="4145"/>
                  <a:pt x="10333" y="4242"/>
                </a:cubicBezTo>
                <a:cubicBezTo>
                  <a:pt x="10323" y="4319"/>
                  <a:pt x="10306" y="4386"/>
                  <a:pt x="10296" y="4392"/>
                </a:cubicBezTo>
                <a:cubicBezTo>
                  <a:pt x="10285" y="4397"/>
                  <a:pt x="10241" y="4376"/>
                  <a:pt x="10197" y="4345"/>
                </a:cubicBezTo>
                <a:cubicBezTo>
                  <a:pt x="10121" y="4293"/>
                  <a:pt x="10117" y="4283"/>
                  <a:pt x="10130" y="4169"/>
                </a:cubicBezTo>
                <a:cubicBezTo>
                  <a:pt x="10139" y="4087"/>
                  <a:pt x="10134" y="4053"/>
                  <a:pt x="10115" y="4063"/>
                </a:cubicBezTo>
                <a:cubicBezTo>
                  <a:pt x="10099" y="4072"/>
                  <a:pt x="10067" y="4055"/>
                  <a:pt x="10045" y="4026"/>
                </a:cubicBezTo>
                <a:cubicBezTo>
                  <a:pt x="10012" y="3986"/>
                  <a:pt x="10004" y="3983"/>
                  <a:pt x="10004" y="4013"/>
                </a:cubicBezTo>
                <a:cubicBezTo>
                  <a:pt x="10004" y="4034"/>
                  <a:pt x="9992" y="4080"/>
                  <a:pt x="9977" y="4115"/>
                </a:cubicBezTo>
                <a:lnTo>
                  <a:pt x="9950" y="4179"/>
                </a:lnTo>
                <a:lnTo>
                  <a:pt x="9889" y="4127"/>
                </a:lnTo>
                <a:cubicBezTo>
                  <a:pt x="9848" y="4093"/>
                  <a:pt x="9832" y="4059"/>
                  <a:pt x="9840" y="4022"/>
                </a:cubicBezTo>
                <a:cubicBezTo>
                  <a:pt x="9846" y="3992"/>
                  <a:pt x="9838" y="3960"/>
                  <a:pt x="9822" y="3951"/>
                </a:cubicBezTo>
                <a:cubicBezTo>
                  <a:pt x="9806" y="3942"/>
                  <a:pt x="9793" y="3900"/>
                  <a:pt x="9793" y="3857"/>
                </a:cubicBezTo>
                <a:cubicBezTo>
                  <a:pt x="9793" y="3753"/>
                  <a:pt x="9746" y="3730"/>
                  <a:pt x="9735" y="3828"/>
                </a:cubicBezTo>
                <a:cubicBezTo>
                  <a:pt x="9729" y="3886"/>
                  <a:pt x="9716" y="3903"/>
                  <a:pt x="9675" y="3903"/>
                </a:cubicBezTo>
                <a:cubicBezTo>
                  <a:pt x="9640" y="3903"/>
                  <a:pt x="9620" y="3886"/>
                  <a:pt x="9614" y="3850"/>
                </a:cubicBezTo>
                <a:cubicBezTo>
                  <a:pt x="9608" y="3812"/>
                  <a:pt x="9596" y="3802"/>
                  <a:pt x="9574" y="3819"/>
                </a:cubicBezTo>
                <a:cubicBezTo>
                  <a:pt x="9552" y="3835"/>
                  <a:pt x="9493" y="3800"/>
                  <a:pt x="9375" y="3702"/>
                </a:cubicBezTo>
                <a:cubicBezTo>
                  <a:pt x="9283" y="3626"/>
                  <a:pt x="9202" y="3570"/>
                  <a:pt x="9194" y="3576"/>
                </a:cubicBezTo>
                <a:cubicBezTo>
                  <a:pt x="9186" y="3583"/>
                  <a:pt x="9162" y="3575"/>
                  <a:pt x="9140" y="3559"/>
                </a:cubicBezTo>
                <a:cubicBezTo>
                  <a:pt x="9119" y="3543"/>
                  <a:pt x="9035" y="3530"/>
                  <a:pt x="8955" y="3530"/>
                </a:cubicBezTo>
                <a:cubicBezTo>
                  <a:pt x="8826" y="3530"/>
                  <a:pt x="8804" y="3524"/>
                  <a:pt x="8776" y="3473"/>
                </a:cubicBezTo>
                <a:cubicBezTo>
                  <a:pt x="8747" y="3423"/>
                  <a:pt x="8750" y="3406"/>
                  <a:pt x="8806" y="3342"/>
                </a:cubicBezTo>
                <a:cubicBezTo>
                  <a:pt x="8892" y="3242"/>
                  <a:pt x="8913" y="3068"/>
                  <a:pt x="8852" y="2960"/>
                </a:cubicBezTo>
                <a:cubicBezTo>
                  <a:pt x="8810" y="2885"/>
                  <a:pt x="8795" y="2878"/>
                  <a:pt x="8679" y="2871"/>
                </a:cubicBezTo>
                <a:close/>
                <a:moveTo>
                  <a:pt x="10037" y="3877"/>
                </a:moveTo>
                <a:cubicBezTo>
                  <a:pt x="10034" y="3879"/>
                  <a:pt x="10033" y="3888"/>
                  <a:pt x="10033" y="3902"/>
                </a:cubicBezTo>
                <a:cubicBezTo>
                  <a:pt x="10031" y="3927"/>
                  <a:pt x="10037" y="3940"/>
                  <a:pt x="10046" y="3932"/>
                </a:cubicBezTo>
                <a:cubicBezTo>
                  <a:pt x="10055" y="3925"/>
                  <a:pt x="10055" y="3904"/>
                  <a:pt x="10047" y="3887"/>
                </a:cubicBezTo>
                <a:cubicBezTo>
                  <a:pt x="10043" y="3878"/>
                  <a:pt x="10040" y="3874"/>
                  <a:pt x="10037" y="3877"/>
                </a:cubicBezTo>
                <a:close/>
                <a:moveTo>
                  <a:pt x="10154" y="3944"/>
                </a:moveTo>
                <a:cubicBezTo>
                  <a:pt x="10147" y="3922"/>
                  <a:pt x="10141" y="3935"/>
                  <a:pt x="10140" y="3973"/>
                </a:cubicBezTo>
                <a:cubicBezTo>
                  <a:pt x="10140" y="4012"/>
                  <a:pt x="10145" y="4030"/>
                  <a:pt x="10152" y="4015"/>
                </a:cubicBezTo>
                <a:cubicBezTo>
                  <a:pt x="10159" y="3999"/>
                  <a:pt x="10160" y="3967"/>
                  <a:pt x="10154" y="3944"/>
                </a:cubicBezTo>
                <a:close/>
                <a:moveTo>
                  <a:pt x="10469" y="4015"/>
                </a:moveTo>
                <a:cubicBezTo>
                  <a:pt x="10462" y="3992"/>
                  <a:pt x="10458" y="4005"/>
                  <a:pt x="10457" y="4044"/>
                </a:cubicBezTo>
                <a:cubicBezTo>
                  <a:pt x="10456" y="4082"/>
                  <a:pt x="10462" y="4100"/>
                  <a:pt x="10469" y="4085"/>
                </a:cubicBezTo>
                <a:cubicBezTo>
                  <a:pt x="10476" y="4069"/>
                  <a:pt x="10476" y="4037"/>
                  <a:pt x="10469" y="4015"/>
                </a:cubicBezTo>
                <a:close/>
              </a:path>
            </a:pathLst>
          </a:cu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35" name="Chris Eliasmith…"/>
          <p:cNvSpPr txBox="1"/>
          <p:nvPr/>
        </p:nvSpPr>
        <p:spPr>
          <a:xfrm>
            <a:off x="803800" y="4257083"/>
            <a:ext cx="8518922" cy="139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r>
              <a:rPr sz="2400" b="1" dirty="0"/>
              <a:t>Chris </a:t>
            </a:r>
            <a:r>
              <a:rPr sz="2400" b="1" dirty="0" err="1"/>
              <a:t>Eliasmith</a:t>
            </a:r>
            <a:endParaRPr sz="2400" b="1" dirty="0"/>
          </a:p>
          <a:p>
            <a:pPr>
              <a:defRPr sz="2800"/>
            </a:pPr>
            <a:r>
              <a:rPr sz="1969" dirty="0"/>
              <a:t>Centre for Theoretical Neuroscience</a:t>
            </a:r>
            <a:br>
              <a:rPr sz="1969" dirty="0"/>
            </a:br>
            <a:r>
              <a:rPr sz="1969" dirty="0"/>
              <a:t>University of Waterloo</a:t>
            </a:r>
          </a:p>
        </p:txBody>
      </p:sp>
      <p:pic>
        <p:nvPicPr>
          <p:cNvPr id="236" name="ctn logo.png" descr="ctn logo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0" y="6092038"/>
            <a:ext cx="1125141" cy="5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hape 128" descr="Shape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861" y="6069884"/>
            <a:ext cx="1045238" cy="5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37" y="350062"/>
            <a:ext cx="2197467" cy="57828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325B8F-65F3-1344-8470-0D0E3FED1FF5}"/>
              </a:ext>
            </a:extLst>
          </p:cNvPr>
          <p:cNvSpPr txBox="1"/>
          <p:nvPr/>
        </p:nvSpPr>
        <p:spPr>
          <a:xfrm>
            <a:off x="736225" y="2345452"/>
            <a:ext cx="69285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Legendre Memory Unit </a:t>
            </a:r>
            <a:br>
              <a:rPr lang="en-CA" sz="3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CA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neural network with optimal time series compression</a:t>
            </a:r>
            <a:endParaRPr lang="en-US" sz="32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6" name="Google Shape;556;p51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51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solution: Impulse response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9407" y="2129423"/>
            <a:ext cx="9053186" cy="3726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06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" name="Google Shape;235;p28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i="0" u="none" strike="noStrike" cap="none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Legendre Memory Unit (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LMU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-491613" y="-678426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l="1681" t="5926"/>
          <a:stretch/>
        </p:blipFill>
        <p:spPr>
          <a:xfrm>
            <a:off x="5785625" y="1790614"/>
            <a:ext cx="5988100" cy="4145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324972" y="1184302"/>
            <a:ext cx="794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1"/>
          </p:nvPr>
        </p:nvSpPr>
        <p:spPr>
          <a:xfrm>
            <a:off x="70000" y="1669925"/>
            <a:ext cx="6288600" cy="4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lang="en-US" sz="2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LMU</a:t>
            </a: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has this linear system at the core of its architecture.</a:t>
            </a:r>
            <a:endParaRPr dirty="0"/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provides state-of-the-art  performance and is parameter-efficient</a:t>
            </a: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Neural Connection</a:t>
            </a: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Explains time cells, dynamic, spiking (or not)</a:t>
            </a: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1850" y="1623165"/>
            <a:ext cx="6173517" cy="480083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Google Shape;235;p28">
            <a:extLst>
              <a:ext uri="{FF2B5EF4-FFF2-40B4-BE49-F238E27FC236}">
                <a16:creationId xmlns:a16="http://schemas.microsoft.com/office/drawing/2014/main" id="{4F8EBF22-6F4E-BA49-A2E3-B803045BF180}"/>
              </a:ext>
            </a:extLst>
          </p:cNvPr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Google Shape;236;p28">
            <a:extLst>
              <a:ext uri="{FF2B5EF4-FFF2-40B4-BE49-F238E27FC236}">
                <a16:creationId xmlns:a16="http://schemas.microsoft.com/office/drawing/2014/main" id="{B3412330-B24B-EB42-ABF4-A80E46EA5392}"/>
              </a:ext>
            </a:extLst>
          </p:cNvPr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i="0" u="none" strike="noStrike" cap="none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Cells</a:t>
            </a:r>
            <a:endParaRPr sz="360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delay_network_explanation.png">
            <a:extLst>
              <a:ext uri="{FF2B5EF4-FFF2-40B4-BE49-F238E27FC236}">
                <a16:creationId xmlns:a16="http://schemas.microsoft.com/office/drawing/2014/main" id="{48564F7C-5DC8-0943-88C3-B35C7833FC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30"/>
          <a:stretch/>
        </p:blipFill>
        <p:spPr>
          <a:xfrm>
            <a:off x="7607418" y="1623165"/>
            <a:ext cx="431146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35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/>
          <p:nvPr/>
        </p:nvSpPr>
        <p:spPr>
          <a:xfrm>
            <a:off x="6549926" y="2292150"/>
            <a:ext cx="4893000" cy="22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accuracy 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fewer parameters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means using 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less power.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1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LMU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500 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parameters 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outperforms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LSTMs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with 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41,000 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parameters.</a:t>
            </a:r>
            <a:endParaRPr sz="2000" b="0" i="0" u="none" strike="noStrike" cap="none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939567" y="6092171"/>
            <a:ext cx="1031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LMUs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are 1,000,000x 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accurate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while remembering 10,000x 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data 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 </a:t>
            </a:r>
            <a:r>
              <a:rPr lang="en-US" sz="2000" b="1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LSTMs</a:t>
            </a:r>
            <a:r>
              <a:rPr lang="en-US" sz="20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000" b="0" i="0" u="none" strike="noStrike" cap="none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Google Shape;251;p29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Efficient and Accurate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7" y="1816274"/>
            <a:ext cx="4948575" cy="3541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591480" y="2959804"/>
            <a:ext cx="70089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5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Series</a:t>
            </a:r>
            <a:r>
              <a:rPr lang="en-US" sz="5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5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</a:t>
            </a:r>
            <a:endParaRPr sz="5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784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3" name="Google Shape;133;p20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Series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-491613" y="-678426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324972" y="1184302"/>
            <a:ext cx="794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70000" y="1669925"/>
            <a:ext cx="6288600" cy="4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Speech recognition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Language processing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Network monitoring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Stock market prediction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Network monitoring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Video processing (gesture recognition, tracking, etc.)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Biosignals monitoring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Signal processing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925" y="534950"/>
            <a:ext cx="5283474" cy="30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468" y="3952750"/>
            <a:ext cx="5038394" cy="2804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51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21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Long Short-Term 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-491613" y="-678426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324972" y="1184302"/>
            <a:ext cx="794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70000" y="1669925"/>
            <a:ext cx="6288600" cy="4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Proposed in 1995 as an improvement over vanilla </a:t>
            </a:r>
            <a:r>
              <a:rPr lang="en-US" sz="2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RNNs</a:t>
            </a:r>
            <a:endParaRPr sz="28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r>
              <a:rPr lang="en-US" sz="2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LSTM</a:t>
            </a: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has become the </a:t>
            </a:r>
            <a:r>
              <a:rPr lang="en-US" sz="28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most cited</a:t>
            </a: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neural network of the 20th century” </a:t>
            </a:r>
            <a:endParaRPr dirty="0"/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Generally very successful on time series data</a:t>
            </a: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400" y="3074352"/>
            <a:ext cx="5528602" cy="378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r="75128"/>
          <a:stretch/>
        </p:blipFill>
        <p:spPr>
          <a:xfrm>
            <a:off x="8265077" y="534948"/>
            <a:ext cx="1959350" cy="26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7281075" y="879200"/>
            <a:ext cx="98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RNN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7281075" y="2874225"/>
            <a:ext cx="1144468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LSTM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260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2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Limitations</a:t>
            </a:r>
            <a:r>
              <a:rPr lang="en-US" sz="3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LSTM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-491613" y="-678426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324972" y="1184302"/>
            <a:ext cx="794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70000" y="1669925"/>
            <a:ext cx="7075200" cy="4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Very difficult to train at large scales (e.g., for NLP)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Cannot effectively parallelize training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‘Black box’ processing gives little insight into behavior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Sequences greater than 500-1000 samples cannot be effectively processed in practice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125" y="1054400"/>
            <a:ext cx="4005475" cy="225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588" y="3952953"/>
            <a:ext cx="3868021" cy="276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8496213" y="534950"/>
            <a:ext cx="3081300" cy="3081300"/>
          </a:xfrm>
          <a:prstGeom prst="noSmoking">
            <a:avLst>
              <a:gd name="adj" fmla="val 9643"/>
            </a:avLst>
          </a:prstGeom>
          <a:solidFill>
            <a:srgbClr val="FF26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68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23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Transformer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-491613" y="-678426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324972" y="1184302"/>
            <a:ext cx="794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1"/>
          </p:nvPr>
        </p:nvSpPr>
        <p:spPr>
          <a:xfrm>
            <a:off x="70000" y="1669925"/>
            <a:ext cx="6288600" cy="4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Borrowed ‘attention’ from LSTM work, makes time parallel</a:t>
            </a:r>
            <a:endParaRPr/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Purely </a:t>
            </a:r>
            <a:r>
              <a:rPr lang="en-US" sz="2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feedforward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training, leverages huge GPU farms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far the </a:t>
            </a:r>
            <a:r>
              <a:rPr lang="en-US" sz="2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dominant</a:t>
            </a:r>
            <a:r>
              <a:rPr lang="en-US" sz="2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architecture for NLP (Google, Amazon, Apple, OpenAI, etc.)</a:t>
            </a:r>
            <a:endParaRPr sz="2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074" y="3663600"/>
            <a:ext cx="3845225" cy="2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10042275" y="6275150"/>
            <a:ext cx="139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OpenAI (2021)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158" y="534950"/>
            <a:ext cx="4017069" cy="291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76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2591550" y="2644197"/>
            <a:ext cx="7008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lang="en-US" sz="5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State-of-the-art</a:t>
            </a:r>
            <a:r>
              <a:rPr lang="en-US" sz="5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Neural Network</a:t>
            </a:r>
            <a:endParaRPr sz="5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" name="Google Shape;235;p28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31850" y="534951"/>
            <a:ext cx="9520464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i="0" u="none" strike="noStrike" cap="none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Biological systems remember continuous time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-491613" y="-678426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324972" y="1184302"/>
            <a:ext cx="794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1"/>
          </p:nvPr>
        </p:nvSpPr>
        <p:spPr>
          <a:xfrm>
            <a:off x="70000" y="1430440"/>
            <a:ext cx="9607400" cy="4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CA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 don’t just remember order, but also temporal distance (retrospective and prospective timing)</a:t>
            </a: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CA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Biological systems need to continuously update working memory</a:t>
            </a: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“Time cells” have been discovered in the brain (HC, EC, BG)</a:t>
            </a: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6" name="Picture 2" descr="Time cells in the hippocampus: a new dimension for mapping memories |  Nature Reviews Neuroscience">
            <a:extLst>
              <a:ext uri="{FF2B5EF4-FFF2-40B4-BE49-F238E27FC236}">
                <a16:creationId xmlns:a16="http://schemas.microsoft.com/office/drawing/2014/main" id="{1B2BA265-A58B-A6D9-0EFA-296AB137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95" y="4307783"/>
            <a:ext cx="6364526" cy="252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413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831850" y="534951"/>
            <a:ext cx="10914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Benchmarks: SotA</a:t>
            </a: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performance on psMNIST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35" y="1541600"/>
            <a:ext cx="3106724" cy="4852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760725" y="1775850"/>
            <a:ext cx="77409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Permuted, sequential MNIST is the </a:t>
            </a:r>
            <a:r>
              <a:rPr lang="en-US" sz="28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 benchmark</a:t>
            </a:r>
            <a:r>
              <a:rPr lang="en-US" sz="2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all new RNNs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 sz="2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Simplified LMU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holds </a:t>
            </a:r>
            <a:r>
              <a:rPr lang="en-US" sz="2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SotA record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with 98.49% accuracy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 sz="2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LMU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uses </a:t>
            </a:r>
            <a:r>
              <a:rPr lang="en-US" sz="2800" b="1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60% fewer params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than all other models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8451625" y="5876775"/>
            <a:ext cx="2841000" cy="3942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987600" y="5707449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Simplified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LMU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7576225" y="5898825"/>
            <a:ext cx="668400" cy="350100"/>
          </a:xfrm>
          <a:prstGeom prst="rightArrow">
            <a:avLst>
              <a:gd name="adj1" fmla="val 34076"/>
              <a:gd name="adj2" fmla="val 77264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/>
          <p:nvPr/>
        </p:nvSpPr>
        <p:spPr>
          <a:xfrm>
            <a:off x="762303" y="6025362"/>
            <a:ext cx="10667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LMU</a:t>
            </a:r>
            <a:r>
              <a:rPr lang="en-US" sz="2800" b="0" i="0" u="none" strike="noStrike" cap="none" dirty="0">
                <a:solidFill>
                  <a:srgbClr val="151C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gives the </a:t>
            </a:r>
            <a:r>
              <a:rPr lang="en-US" sz="2800" b="1" i="0" u="none" strike="noStrike" cap="none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most power efficient streaming </a:t>
            </a:r>
            <a:r>
              <a:rPr lang="en-US" sz="2800" b="0" i="0" u="none" strike="noStrike" cap="none" dirty="0">
                <a:solidFill>
                  <a:srgbClr val="151C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KWS models.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831850" y="534950"/>
            <a:ext cx="10182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Practical:</a:t>
            </a: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6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SotA</a:t>
            </a: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</a:t>
            </a:r>
            <a:r>
              <a:rPr lang="en-US" sz="3600" b="0" i="0" u="none" strike="noStrike" cap="none">
                <a:solidFill>
                  <a:srgbClr val="151C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Keyword Spotting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 rot="5400000">
            <a:off x="659598" y="732608"/>
            <a:ext cx="649500" cy="19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-88775" y="1453601"/>
            <a:ext cx="2057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 the edge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32"/>
          <p:cNvGrpSpPr/>
          <p:nvPr/>
        </p:nvGrpSpPr>
        <p:grpSpPr>
          <a:xfrm>
            <a:off x="2719313" y="1754762"/>
            <a:ext cx="6546469" cy="4050560"/>
            <a:chOff x="3573575" y="1713957"/>
            <a:chExt cx="6546469" cy="4050560"/>
          </a:xfrm>
        </p:grpSpPr>
        <p:pic>
          <p:nvPicPr>
            <p:cNvPr id="284" name="Google Shape;284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73575" y="1713957"/>
              <a:ext cx="6546469" cy="4050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32"/>
            <p:cNvSpPr txBox="1"/>
            <p:nvPr/>
          </p:nvSpPr>
          <p:spPr>
            <a:xfrm>
              <a:off x="5646897" y="3016571"/>
              <a:ext cx="1026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Google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2"/>
            <p:cNvSpPr txBox="1"/>
            <p:nvPr/>
          </p:nvSpPr>
          <p:spPr>
            <a:xfrm>
              <a:off x="8870777" y="1744314"/>
              <a:ext cx="95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rgbClr val="2C5B8D"/>
                  </a:solidFill>
                  <a:latin typeface="Arial"/>
                  <a:ea typeface="Arial"/>
                  <a:cs typeface="Arial"/>
                  <a:sym typeface="Arial"/>
                </a:rPr>
                <a:t>LMU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2"/>
          <p:cNvSpPr/>
          <p:nvPr/>
        </p:nvSpPr>
        <p:spPr>
          <a:xfrm>
            <a:off x="4786779" y="1704304"/>
            <a:ext cx="950400" cy="469800"/>
          </a:xfrm>
          <a:prstGeom prst="ellipse">
            <a:avLst/>
          </a:prstGeom>
          <a:noFill/>
          <a:ln w="25400" cap="flat" cmpd="sng">
            <a:solidFill>
              <a:srgbClr val="2C5B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6301254" y="2134879"/>
            <a:ext cx="950400" cy="469800"/>
          </a:xfrm>
          <a:prstGeom prst="ellipse">
            <a:avLst/>
          </a:prstGeom>
          <a:noFill/>
          <a:ln w="25400" cap="flat" cmpd="sng">
            <a:solidFill>
              <a:srgbClr val="2C5B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7777630" y="2571163"/>
            <a:ext cx="950400" cy="469800"/>
          </a:xfrm>
          <a:prstGeom prst="ellipse">
            <a:avLst/>
          </a:prstGeom>
          <a:noFill/>
          <a:ln w="25400" cap="flat" cmpd="sng">
            <a:solidFill>
              <a:srgbClr val="2C5B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8633833" y="3718380"/>
            <a:ext cx="950400" cy="469800"/>
          </a:xfrm>
          <a:prstGeom prst="ellipse">
            <a:avLst/>
          </a:prstGeom>
          <a:noFill/>
          <a:ln w="25400" cap="flat" cmpd="sng">
            <a:solidFill>
              <a:srgbClr val="2C5B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5810592" y="5698043"/>
            <a:ext cx="234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51C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Smaller 🡪</a:t>
            </a:r>
            <a:endParaRPr sz="1600" b="0" i="0" u="none" strike="noStrike" cap="none">
              <a:solidFill>
                <a:srgbClr val="151C2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body" idx="1"/>
          </p:nvPr>
        </p:nvSpPr>
        <p:spPr>
          <a:xfrm>
            <a:off x="501613" y="1578776"/>
            <a:ext cx="5899200" cy="4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LMU has achieved </a:t>
            </a:r>
            <a:r>
              <a:rPr lang="en-US" sz="2800" b="1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99.65% on coax 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lang="en-US" sz="2800" b="1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95.15% on OTA</a:t>
            </a:r>
            <a:endParaRPr/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Coax is </a:t>
            </a:r>
            <a:r>
              <a:rPr lang="en-US" sz="2800" b="1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3x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reduction in error</a:t>
            </a:r>
            <a:endParaRPr/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OTA is </a:t>
            </a:r>
            <a:r>
              <a:rPr lang="en-US" sz="2800" b="1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2x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reduction in error</a:t>
            </a:r>
            <a:endParaRPr/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~300K params (relatively small), 1 layer </a:t>
            </a:r>
            <a:r>
              <a:rPr lang="en-US" sz="2800" b="1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LMU</a:t>
            </a:r>
            <a:endParaRPr/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Designed to run </a:t>
            </a:r>
            <a:r>
              <a:rPr lang="en-US" sz="2800" b="1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online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b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(no buffering as with convnet) </a:t>
            </a:r>
            <a:endParaRPr/>
          </a:p>
          <a:p>
            <a:pPr marL="7429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Designed to run at the </a:t>
            </a:r>
            <a:r>
              <a:rPr lang="en-US" sz="2800" b="1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edge</a:t>
            </a:r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" name="Google Shape;298;p33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Practical: SotA</a:t>
            </a: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6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</a:t>
            </a: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RF classification</a:t>
            </a:r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138" y="1710652"/>
            <a:ext cx="4756249" cy="448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831850" y="534951"/>
            <a:ext cx="10914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Scalable: SotA for Size and Accuracy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t="19935"/>
          <a:stretch/>
        </p:blipFill>
        <p:spPr>
          <a:xfrm>
            <a:off x="863785" y="4977877"/>
            <a:ext cx="4870080" cy="126373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>
            <a:spLocks noGrp="1"/>
          </p:cNvSpPr>
          <p:nvPr>
            <p:ph type="body" idx="1"/>
          </p:nvPr>
        </p:nvSpPr>
        <p:spPr>
          <a:xfrm>
            <a:off x="831850" y="1383058"/>
            <a:ext cx="10812900" cy="26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language processing</a:t>
            </a:r>
            <a:endParaRPr/>
          </a:p>
          <a:p>
            <a:pPr marL="914400" lvl="0" indent="-5111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IMDB sentiment analysis (160x fewer params) </a:t>
            </a:r>
            <a:endParaRPr/>
          </a:p>
          <a:p>
            <a:pPr marL="914400" lvl="0" indent="-5111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QQP semantic similarity (650x fewer params) </a:t>
            </a:r>
            <a:endParaRPr/>
          </a:p>
          <a:p>
            <a:pPr marL="914400" lvl="0" indent="-5111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SNLI inferential relations (60x fewer params)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Pre-training for IMDB</a:t>
            </a:r>
            <a:endParaRPr/>
          </a:p>
          <a:p>
            <a:pPr marL="914400" lvl="0" indent="-596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LSTM Radford et al. (2017) and Transformer Sanh et al. (2019)</a:t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1521" y="4900962"/>
            <a:ext cx="5017557" cy="141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831850" y="534951"/>
            <a:ext cx="10914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Scalable: SotA for Size and Accuracy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6"/>
          <p:cNvSpPr txBox="1">
            <a:spLocks noGrp="1"/>
          </p:cNvSpPr>
          <p:nvPr>
            <p:ph type="body" idx="1"/>
          </p:nvPr>
        </p:nvSpPr>
        <p:spPr>
          <a:xfrm>
            <a:off x="831850" y="1383058"/>
            <a:ext cx="10812900" cy="26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Fundamentally better scaling than transformers (OpenAI, 2021)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82F"/>
              </a:buClr>
              <a:buSzPts val="2800"/>
              <a:buFont typeface="Source Sans Pro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During learning and inference</a:t>
            </a: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329" name="Google Shape;329;p36"/>
          <p:cNvGraphicFramePr/>
          <p:nvPr>
            <p:extLst>
              <p:ext uri="{D42A27DB-BD31-4B8C-83A1-F6EECF244321}">
                <p14:modId xmlns:p14="http://schemas.microsoft.com/office/powerpoint/2010/main" val="2031135754"/>
              </p:ext>
            </p:extLst>
          </p:nvPr>
        </p:nvGraphicFramePr>
        <p:xfrm>
          <a:off x="8236475" y="2742563"/>
          <a:ext cx="3408275" cy="1188630"/>
        </p:xfrm>
        <a:graphic>
          <a:graphicData uri="http://schemas.openxmlformats.org/drawingml/2006/table">
            <a:tbl>
              <a:tblPr>
                <a:noFill/>
                <a:tableStyleId>{A830AE2E-F5CC-4EEE-A990-1FAA5E154B90}</a:tableStyleId>
              </a:tblPr>
              <a:tblGrid>
                <a:gridCol w="12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Model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Compute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Memory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Transformer</a:t>
                      </a:r>
                      <a:endParaRPr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O(N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O(N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LMU</a:t>
                      </a:r>
                      <a:endParaRPr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O(N)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O(1)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0" name="Google Shape;330;p36"/>
          <p:cNvSpPr txBox="1"/>
          <p:nvPr/>
        </p:nvSpPr>
        <p:spPr>
          <a:xfrm>
            <a:off x="9807850" y="4064450"/>
            <a:ext cx="18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 = sequence length</a:t>
            </a:r>
            <a:endParaRPr/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l="1826"/>
          <a:stretch/>
        </p:blipFill>
        <p:spPr>
          <a:xfrm>
            <a:off x="1180575" y="2393875"/>
            <a:ext cx="6047325" cy="410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6"/>
          <p:cNvCxnSpPr/>
          <p:nvPr/>
        </p:nvCxnSpPr>
        <p:spPr>
          <a:xfrm rot="10800000">
            <a:off x="5396750" y="5344013"/>
            <a:ext cx="890100" cy="0"/>
          </a:xfrm>
          <a:prstGeom prst="straightConnector1">
            <a:avLst/>
          </a:prstGeom>
          <a:noFill/>
          <a:ln w="19050" cap="flat" cmpd="sng">
            <a:solidFill>
              <a:srgbClr val="2A3945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33" name="Google Shape;333;p36"/>
          <p:cNvSpPr txBox="1"/>
          <p:nvPr/>
        </p:nvSpPr>
        <p:spPr>
          <a:xfrm>
            <a:off x="6682225" y="4421350"/>
            <a:ext cx="117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 fewer parameters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5927273" y="4675900"/>
            <a:ext cx="831150" cy="572100"/>
          </a:xfrm>
          <a:custGeom>
            <a:avLst/>
            <a:gdLst/>
            <a:ahLst/>
            <a:cxnLst/>
            <a:rect l="l" t="t" r="r" b="b"/>
            <a:pathLst>
              <a:path w="42330" h="22884" extrusionOk="0">
                <a:moveTo>
                  <a:pt x="42330" y="1356"/>
                </a:moveTo>
                <a:cubicBezTo>
                  <a:pt x="36120" y="1425"/>
                  <a:pt x="12109" y="-1818"/>
                  <a:pt x="5071" y="1770"/>
                </a:cubicBezTo>
                <a:cubicBezTo>
                  <a:pt x="-1967" y="5358"/>
                  <a:pt x="931" y="19365"/>
                  <a:pt x="103" y="22884"/>
                </a:cubicBezTo>
              </a:path>
            </a:pathLst>
          </a:custGeom>
          <a:noFill/>
          <a:ln w="9525" cap="flat" cmpd="sng">
            <a:solidFill>
              <a:srgbClr val="2A39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129350" y="1390575"/>
            <a:ext cx="8313192" cy="4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CA" sz="2800" dirty="0" err="1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Biosignals</a:t>
            </a: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analysis (e.g. R-peak detection, arrythmia)</a:t>
            </a:r>
          </a:p>
          <a:p>
            <a:pPr marL="62865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Network monitoring (</a:t>
            </a:r>
            <a:r>
              <a:rPr lang="en-CA" sz="2800" dirty="0" err="1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SoTA</a:t>
            </a: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KDD99)</a:t>
            </a:r>
          </a:p>
          <a:p>
            <a:pPr marL="62865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Anomaly detection (</a:t>
            </a:r>
            <a:r>
              <a:rPr lang="en-CA" sz="2800" dirty="0" err="1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SoTA</a:t>
            </a: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audio DCASE 2020 challenge)</a:t>
            </a:r>
          </a:p>
          <a:p>
            <a:pPr marL="62865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Nonlinear dynamical system </a:t>
            </a:r>
            <a:b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prediction (</a:t>
            </a:r>
            <a:r>
              <a:rPr lang="en-CA" sz="2800" dirty="0" err="1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SoTA</a:t>
            </a: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MacKey Glass) </a:t>
            </a:r>
          </a:p>
          <a:p>
            <a:pPr marL="62865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Signal processing, e.g., instantaneous</a:t>
            </a:r>
            <a:b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CA" sz="2800" dirty="0">
                <a:solidFill>
                  <a:schemeClr val="bg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signal propagation</a:t>
            </a:r>
            <a:endParaRPr sz="2800" dirty="0">
              <a:solidFill>
                <a:schemeClr val="bg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35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applications</a:t>
            </a:r>
            <a:endParaRPr sz="3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-491613" y="-678426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52D5B-397E-AB48-B5D4-435C1A68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081" y="3566786"/>
            <a:ext cx="5685919" cy="312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2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Nengo software, Tutorials, Demo videos http://nengo.ai"/>
          <p:cNvSpPr txBox="1"/>
          <p:nvPr/>
        </p:nvSpPr>
        <p:spPr>
          <a:xfrm>
            <a:off x="4549046" y="2772186"/>
            <a:ext cx="5772414" cy="131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3" defTabSz="321457">
              <a:spcBef>
                <a:spcPts val="2531"/>
              </a:spcBef>
              <a:tabLst>
                <a:tab pos="1705510" algn="l"/>
              </a:tabLst>
            </a:pPr>
            <a:endParaRPr sz="984" dirty="0"/>
          </a:p>
          <a:p>
            <a:pPr lvl="1" defTabSz="321457">
              <a:spcBef>
                <a:spcPts val="2531"/>
              </a:spcBef>
              <a:tabLst>
                <a:tab pos="1080454" algn="l"/>
              </a:tabLst>
              <a:defRPr sz="3400"/>
            </a:pPr>
            <a:r>
              <a:rPr sz="2500" dirty="0" err="1"/>
              <a:t>Nengo</a:t>
            </a:r>
            <a:r>
              <a:rPr sz="2500" dirty="0"/>
              <a:t> software, Tutorials, Demo videos</a:t>
            </a:r>
            <a:br>
              <a:rPr sz="2500" dirty="0"/>
            </a:br>
            <a:r>
              <a:rPr sz="2500" i="1" dirty="0">
                <a:hlinkClick r:id="rId3"/>
              </a:rPr>
              <a:t>http://nengo.ai</a:t>
            </a:r>
          </a:p>
        </p:txBody>
      </p:sp>
      <p:pic>
        <p:nvPicPr>
          <p:cNvPr id="502" name="brainday.gif" descr="brainday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3223617" cy="397371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503" name="Applied Brain Research…"/>
          <p:cNvSpPr txBox="1"/>
          <p:nvPr/>
        </p:nvSpPr>
        <p:spPr>
          <a:xfrm>
            <a:off x="4549046" y="4614578"/>
            <a:ext cx="5973962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600"/>
            </a:pPr>
            <a:r>
              <a:rPr sz="2531" dirty="0"/>
              <a:t>Applied Brain Research</a:t>
            </a:r>
          </a:p>
          <a:p>
            <a:pPr algn="l">
              <a:defRPr sz="3600" i="1"/>
            </a:pPr>
            <a:r>
              <a:rPr sz="2531" dirty="0">
                <a:hlinkClick r:id="rId5"/>
              </a:rPr>
              <a:t>http://</a:t>
            </a:r>
            <a:r>
              <a:rPr sz="2531" dirty="0" err="1">
                <a:hlinkClick r:id="rId5"/>
              </a:rPr>
              <a:t>appliedbrainresearch.com</a:t>
            </a:r>
            <a:endParaRPr sz="2531" dirty="0"/>
          </a:p>
        </p:txBody>
      </p:sp>
      <p:sp>
        <p:nvSpPr>
          <p:cNvPr id="7" name="Applied Brain Research…">
            <a:extLst>
              <a:ext uri="{FF2B5EF4-FFF2-40B4-BE49-F238E27FC236}">
                <a16:creationId xmlns:a16="http://schemas.microsoft.com/office/drawing/2014/main" id="{102EC4EB-F123-DE4C-A319-2207D8640609}"/>
              </a:ext>
            </a:extLst>
          </p:cNvPr>
          <p:cNvSpPr txBox="1"/>
          <p:nvPr/>
        </p:nvSpPr>
        <p:spPr>
          <a:xfrm>
            <a:off x="4549046" y="1989020"/>
            <a:ext cx="5973962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600"/>
            </a:pPr>
            <a:r>
              <a:rPr lang="en-CA" sz="2531" dirty="0"/>
              <a:t>Research, Papers</a:t>
            </a:r>
            <a:endParaRPr sz="2531" dirty="0"/>
          </a:p>
          <a:p>
            <a:pPr algn="l">
              <a:defRPr sz="3600" i="1"/>
            </a:pPr>
            <a:r>
              <a:rPr lang="en-CA" sz="2531" dirty="0">
                <a:hlinkClick r:id="rId6"/>
              </a:rPr>
              <a:t>http://</a:t>
            </a:r>
            <a:r>
              <a:rPr lang="en-CA" sz="2531" dirty="0" err="1">
                <a:hlinkClick r:id="rId6"/>
              </a:rPr>
              <a:t>compneuro.uwaterloo.ca</a:t>
            </a:r>
            <a:endParaRPr sz="2531" dirty="0"/>
          </a:p>
        </p:txBody>
      </p:sp>
      <p:sp>
        <p:nvSpPr>
          <p:cNvPr id="10" name="Google Shape;383;p40">
            <a:extLst>
              <a:ext uri="{FF2B5EF4-FFF2-40B4-BE49-F238E27FC236}">
                <a16:creationId xmlns:a16="http://schemas.microsoft.com/office/drawing/2014/main" id="{2FC2ADFD-A58C-6B49-ACEA-997DB7C4FB18}"/>
              </a:ext>
            </a:extLst>
          </p:cNvPr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Google Shape;384;p40">
            <a:extLst>
              <a:ext uri="{FF2B5EF4-FFF2-40B4-BE49-F238E27FC236}">
                <a16:creationId xmlns:a16="http://schemas.microsoft.com/office/drawing/2014/main" id="{ADF05355-C474-D345-A0A5-BDB178F82E1F}"/>
              </a:ext>
            </a:extLst>
          </p:cNvPr>
          <p:cNvSpPr txBox="1"/>
          <p:nvPr/>
        </p:nvSpPr>
        <p:spPr>
          <a:xfrm>
            <a:off x="831850" y="534951"/>
            <a:ext cx="10914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 Information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9024306" y="630278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P  |  </a:t>
            </a: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2591480" y="2959804"/>
            <a:ext cx="70089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lang="en-US" sz="5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</a:t>
            </a:r>
            <a:r>
              <a:rPr lang="en-US" sz="5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Neural Network</a:t>
            </a:r>
            <a:endParaRPr sz="5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/>
        </p:nvSpPr>
        <p:spPr>
          <a:xfrm rot="10800000" flipH="1">
            <a:off x="650475" y="4230510"/>
            <a:ext cx="5508050" cy="2100325"/>
          </a:xfrm>
          <a:custGeom>
            <a:avLst/>
            <a:gdLst/>
            <a:ahLst/>
            <a:cxnLst/>
            <a:rect l="l" t="t" r="r" b="b"/>
            <a:pathLst>
              <a:path w="220322" h="84013" extrusionOk="0">
                <a:moveTo>
                  <a:pt x="0" y="26986"/>
                </a:moveTo>
                <a:cubicBezTo>
                  <a:pt x="894" y="29462"/>
                  <a:pt x="3231" y="41702"/>
                  <a:pt x="5363" y="41839"/>
                </a:cubicBezTo>
                <a:cubicBezTo>
                  <a:pt x="7495" y="41977"/>
                  <a:pt x="10452" y="26229"/>
                  <a:pt x="12790" y="27811"/>
                </a:cubicBezTo>
                <a:cubicBezTo>
                  <a:pt x="15128" y="29393"/>
                  <a:pt x="17192" y="49335"/>
                  <a:pt x="19392" y="51329"/>
                </a:cubicBezTo>
                <a:cubicBezTo>
                  <a:pt x="21593" y="53323"/>
                  <a:pt x="23930" y="37988"/>
                  <a:pt x="25993" y="39776"/>
                </a:cubicBezTo>
                <a:cubicBezTo>
                  <a:pt x="28056" y="41564"/>
                  <a:pt x="29775" y="65013"/>
                  <a:pt x="31769" y="62056"/>
                </a:cubicBezTo>
                <a:cubicBezTo>
                  <a:pt x="33763" y="59099"/>
                  <a:pt x="36033" y="24304"/>
                  <a:pt x="37958" y="22035"/>
                </a:cubicBezTo>
                <a:cubicBezTo>
                  <a:pt x="39884" y="19766"/>
                  <a:pt x="40365" y="48716"/>
                  <a:pt x="43322" y="48441"/>
                </a:cubicBezTo>
                <a:cubicBezTo>
                  <a:pt x="46279" y="48166"/>
                  <a:pt x="51848" y="18528"/>
                  <a:pt x="55699" y="20385"/>
                </a:cubicBezTo>
                <a:cubicBezTo>
                  <a:pt x="59550" y="22242"/>
                  <a:pt x="63126" y="56143"/>
                  <a:pt x="66427" y="59581"/>
                </a:cubicBezTo>
                <a:cubicBezTo>
                  <a:pt x="69728" y="63019"/>
                  <a:pt x="72822" y="40120"/>
                  <a:pt x="75504" y="41014"/>
                </a:cubicBezTo>
                <a:cubicBezTo>
                  <a:pt x="78186" y="41908"/>
                  <a:pt x="79630" y="69414"/>
                  <a:pt x="82518" y="64944"/>
                </a:cubicBezTo>
                <a:cubicBezTo>
                  <a:pt x="85406" y="60474"/>
                  <a:pt x="89806" y="18047"/>
                  <a:pt x="92832" y="14196"/>
                </a:cubicBezTo>
                <a:cubicBezTo>
                  <a:pt x="95858" y="10345"/>
                  <a:pt x="98196" y="41564"/>
                  <a:pt x="100672" y="41839"/>
                </a:cubicBezTo>
                <a:cubicBezTo>
                  <a:pt x="103148" y="42114"/>
                  <a:pt x="105417" y="17359"/>
                  <a:pt x="107686" y="15846"/>
                </a:cubicBezTo>
                <a:cubicBezTo>
                  <a:pt x="109955" y="14333"/>
                  <a:pt x="112155" y="31868"/>
                  <a:pt x="114287" y="32762"/>
                </a:cubicBezTo>
                <a:cubicBezTo>
                  <a:pt x="116419" y="33656"/>
                  <a:pt x="118482" y="18666"/>
                  <a:pt x="120476" y="21210"/>
                </a:cubicBezTo>
                <a:cubicBezTo>
                  <a:pt x="122470" y="23754"/>
                  <a:pt x="124052" y="51535"/>
                  <a:pt x="126252" y="48028"/>
                </a:cubicBezTo>
                <a:cubicBezTo>
                  <a:pt x="128453" y="44521"/>
                  <a:pt x="130585" y="-2514"/>
                  <a:pt x="133679" y="168"/>
                </a:cubicBezTo>
                <a:cubicBezTo>
                  <a:pt x="136774" y="2850"/>
                  <a:pt x="141725" y="58618"/>
                  <a:pt x="144819" y="64119"/>
                </a:cubicBezTo>
                <a:cubicBezTo>
                  <a:pt x="147913" y="69620"/>
                  <a:pt x="149288" y="34413"/>
                  <a:pt x="152245" y="33175"/>
                </a:cubicBezTo>
                <a:cubicBezTo>
                  <a:pt x="155202" y="31937"/>
                  <a:pt x="159397" y="56898"/>
                  <a:pt x="162560" y="56692"/>
                </a:cubicBezTo>
                <a:cubicBezTo>
                  <a:pt x="165723" y="56486"/>
                  <a:pt x="168611" y="33862"/>
                  <a:pt x="171224" y="31937"/>
                </a:cubicBezTo>
                <a:cubicBezTo>
                  <a:pt x="173837" y="30012"/>
                  <a:pt x="176038" y="48303"/>
                  <a:pt x="178238" y="45140"/>
                </a:cubicBezTo>
                <a:cubicBezTo>
                  <a:pt x="180439" y="41977"/>
                  <a:pt x="182295" y="6838"/>
                  <a:pt x="184427" y="12958"/>
                </a:cubicBezTo>
                <a:cubicBezTo>
                  <a:pt x="186559" y="19078"/>
                  <a:pt x="188484" y="72852"/>
                  <a:pt x="191028" y="81860"/>
                </a:cubicBezTo>
                <a:cubicBezTo>
                  <a:pt x="193572" y="90868"/>
                  <a:pt x="197149" y="66938"/>
                  <a:pt x="199693" y="67007"/>
                </a:cubicBezTo>
                <a:cubicBezTo>
                  <a:pt x="202237" y="67076"/>
                  <a:pt x="204162" y="87499"/>
                  <a:pt x="206294" y="82273"/>
                </a:cubicBezTo>
                <a:cubicBezTo>
                  <a:pt x="208426" y="77047"/>
                  <a:pt x="210145" y="37782"/>
                  <a:pt x="212483" y="35650"/>
                </a:cubicBezTo>
                <a:cubicBezTo>
                  <a:pt x="214821" y="33518"/>
                  <a:pt x="219016" y="63844"/>
                  <a:pt x="220322" y="69483"/>
                </a:cubicBezTo>
              </a:path>
            </a:pathLst>
          </a:custGeom>
          <a:noFill/>
          <a:ln w="28575" cap="flat" cmpd="sng">
            <a:solidFill>
              <a:srgbClr val="5E758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1222375" y="1337605"/>
            <a:ext cx="99963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Perfect continuous delay is an </a:t>
            </a:r>
            <a:r>
              <a:rPr lang="en-US" sz="2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infinite dimensional </a:t>
            </a: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</a:t>
            </a:r>
            <a:endParaRPr/>
          </a:p>
          <a:p>
            <a:pPr marL="857250" lvl="0" indent="-635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Infinite frequency content over any finite interval requires infinite information preservation</a:t>
            </a:r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25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3311050" y="3460648"/>
            <a:ext cx="2300175" cy="1674075"/>
          </a:xfrm>
          <a:custGeom>
            <a:avLst/>
            <a:gdLst/>
            <a:ahLst/>
            <a:cxnLst/>
            <a:rect l="l" t="t" r="r" b="b"/>
            <a:pathLst>
              <a:path w="92007" h="66963" extrusionOk="0">
                <a:moveTo>
                  <a:pt x="0" y="49209"/>
                </a:moveTo>
                <a:cubicBezTo>
                  <a:pt x="1925" y="43020"/>
                  <a:pt x="7770" y="13864"/>
                  <a:pt x="11552" y="12076"/>
                </a:cubicBezTo>
                <a:cubicBezTo>
                  <a:pt x="15334" y="10288"/>
                  <a:pt x="18979" y="40475"/>
                  <a:pt x="22692" y="38481"/>
                </a:cubicBezTo>
                <a:cubicBezTo>
                  <a:pt x="26405" y="36487"/>
                  <a:pt x="31150" y="1830"/>
                  <a:pt x="33832" y="111"/>
                </a:cubicBezTo>
                <a:cubicBezTo>
                  <a:pt x="36514" y="-1608"/>
                  <a:pt x="36583" y="17027"/>
                  <a:pt x="38783" y="28167"/>
                </a:cubicBezTo>
                <a:cubicBezTo>
                  <a:pt x="40984" y="39307"/>
                  <a:pt x="43734" y="66194"/>
                  <a:pt x="47035" y="66950"/>
                </a:cubicBezTo>
                <a:cubicBezTo>
                  <a:pt x="50336" y="67706"/>
                  <a:pt x="54599" y="34149"/>
                  <a:pt x="58587" y="32705"/>
                </a:cubicBezTo>
                <a:cubicBezTo>
                  <a:pt x="62575" y="31261"/>
                  <a:pt x="66427" y="58355"/>
                  <a:pt x="70965" y="58286"/>
                </a:cubicBezTo>
                <a:cubicBezTo>
                  <a:pt x="75504" y="58217"/>
                  <a:pt x="82311" y="36144"/>
                  <a:pt x="85818" y="32293"/>
                </a:cubicBezTo>
                <a:cubicBezTo>
                  <a:pt x="89325" y="28442"/>
                  <a:pt x="90976" y="34700"/>
                  <a:pt x="92007" y="35181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Google Shape;197;p25"/>
          <p:cNvSpPr/>
          <p:nvPr/>
        </p:nvSpPr>
        <p:spPr>
          <a:xfrm>
            <a:off x="5611225" y="3665535"/>
            <a:ext cx="5508050" cy="2100325"/>
          </a:xfrm>
          <a:custGeom>
            <a:avLst/>
            <a:gdLst/>
            <a:ahLst/>
            <a:cxnLst/>
            <a:rect l="l" t="t" r="r" b="b"/>
            <a:pathLst>
              <a:path w="220322" h="84013" extrusionOk="0">
                <a:moveTo>
                  <a:pt x="0" y="26986"/>
                </a:moveTo>
                <a:cubicBezTo>
                  <a:pt x="894" y="29462"/>
                  <a:pt x="3231" y="41702"/>
                  <a:pt x="5363" y="41839"/>
                </a:cubicBezTo>
                <a:cubicBezTo>
                  <a:pt x="7495" y="41977"/>
                  <a:pt x="10452" y="26229"/>
                  <a:pt x="12790" y="27811"/>
                </a:cubicBezTo>
                <a:cubicBezTo>
                  <a:pt x="15128" y="29393"/>
                  <a:pt x="17192" y="49335"/>
                  <a:pt x="19392" y="51329"/>
                </a:cubicBezTo>
                <a:cubicBezTo>
                  <a:pt x="21593" y="53323"/>
                  <a:pt x="23930" y="37988"/>
                  <a:pt x="25993" y="39776"/>
                </a:cubicBezTo>
                <a:cubicBezTo>
                  <a:pt x="28056" y="41564"/>
                  <a:pt x="29775" y="65013"/>
                  <a:pt x="31769" y="62056"/>
                </a:cubicBezTo>
                <a:cubicBezTo>
                  <a:pt x="33763" y="59099"/>
                  <a:pt x="36033" y="24304"/>
                  <a:pt x="37958" y="22035"/>
                </a:cubicBezTo>
                <a:cubicBezTo>
                  <a:pt x="39884" y="19766"/>
                  <a:pt x="40365" y="48716"/>
                  <a:pt x="43322" y="48441"/>
                </a:cubicBezTo>
                <a:cubicBezTo>
                  <a:pt x="46279" y="48166"/>
                  <a:pt x="51848" y="18528"/>
                  <a:pt x="55699" y="20385"/>
                </a:cubicBezTo>
                <a:cubicBezTo>
                  <a:pt x="59550" y="22242"/>
                  <a:pt x="63126" y="56143"/>
                  <a:pt x="66427" y="59581"/>
                </a:cubicBezTo>
                <a:cubicBezTo>
                  <a:pt x="69728" y="63019"/>
                  <a:pt x="72822" y="40120"/>
                  <a:pt x="75504" y="41014"/>
                </a:cubicBezTo>
                <a:cubicBezTo>
                  <a:pt x="78186" y="41908"/>
                  <a:pt x="79630" y="69414"/>
                  <a:pt x="82518" y="64944"/>
                </a:cubicBezTo>
                <a:cubicBezTo>
                  <a:pt x="85406" y="60474"/>
                  <a:pt x="89806" y="18047"/>
                  <a:pt x="92832" y="14196"/>
                </a:cubicBezTo>
                <a:cubicBezTo>
                  <a:pt x="95858" y="10345"/>
                  <a:pt x="98196" y="41564"/>
                  <a:pt x="100672" y="41839"/>
                </a:cubicBezTo>
                <a:cubicBezTo>
                  <a:pt x="103148" y="42114"/>
                  <a:pt x="105417" y="17359"/>
                  <a:pt x="107686" y="15846"/>
                </a:cubicBezTo>
                <a:cubicBezTo>
                  <a:pt x="109955" y="14333"/>
                  <a:pt x="112155" y="31868"/>
                  <a:pt x="114287" y="32762"/>
                </a:cubicBezTo>
                <a:cubicBezTo>
                  <a:pt x="116419" y="33656"/>
                  <a:pt x="118482" y="18666"/>
                  <a:pt x="120476" y="21210"/>
                </a:cubicBezTo>
                <a:cubicBezTo>
                  <a:pt x="122470" y="23754"/>
                  <a:pt x="124052" y="51535"/>
                  <a:pt x="126252" y="48028"/>
                </a:cubicBezTo>
                <a:cubicBezTo>
                  <a:pt x="128453" y="44521"/>
                  <a:pt x="130585" y="-2514"/>
                  <a:pt x="133679" y="168"/>
                </a:cubicBezTo>
                <a:cubicBezTo>
                  <a:pt x="136774" y="2850"/>
                  <a:pt x="141725" y="58618"/>
                  <a:pt x="144819" y="64119"/>
                </a:cubicBezTo>
                <a:cubicBezTo>
                  <a:pt x="147913" y="69620"/>
                  <a:pt x="149288" y="34413"/>
                  <a:pt x="152245" y="33175"/>
                </a:cubicBezTo>
                <a:cubicBezTo>
                  <a:pt x="155202" y="31937"/>
                  <a:pt x="159397" y="56898"/>
                  <a:pt x="162560" y="56692"/>
                </a:cubicBezTo>
                <a:cubicBezTo>
                  <a:pt x="165723" y="56486"/>
                  <a:pt x="168611" y="33862"/>
                  <a:pt x="171224" y="31937"/>
                </a:cubicBezTo>
                <a:cubicBezTo>
                  <a:pt x="173837" y="30012"/>
                  <a:pt x="176038" y="48303"/>
                  <a:pt x="178238" y="45140"/>
                </a:cubicBezTo>
                <a:cubicBezTo>
                  <a:pt x="180439" y="41977"/>
                  <a:pt x="182295" y="6838"/>
                  <a:pt x="184427" y="12958"/>
                </a:cubicBezTo>
                <a:cubicBezTo>
                  <a:pt x="186559" y="19078"/>
                  <a:pt x="188484" y="72852"/>
                  <a:pt x="191028" y="81860"/>
                </a:cubicBezTo>
                <a:cubicBezTo>
                  <a:pt x="193572" y="90868"/>
                  <a:pt x="197149" y="66938"/>
                  <a:pt x="199693" y="67007"/>
                </a:cubicBezTo>
                <a:cubicBezTo>
                  <a:pt x="202237" y="67076"/>
                  <a:pt x="204162" y="87499"/>
                  <a:pt x="206294" y="82273"/>
                </a:cubicBezTo>
                <a:cubicBezTo>
                  <a:pt x="208426" y="77047"/>
                  <a:pt x="210145" y="37782"/>
                  <a:pt x="212483" y="35650"/>
                </a:cubicBezTo>
                <a:cubicBezTo>
                  <a:pt x="214821" y="33518"/>
                  <a:pt x="219016" y="63844"/>
                  <a:pt x="220322" y="69483"/>
                </a:cubicBezTo>
              </a:path>
            </a:pathLst>
          </a:custGeom>
          <a:noFill/>
          <a:ln w="28575" cap="flat" cmpd="sng">
            <a:solidFill>
              <a:srgbClr val="CBBCA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Google Shape;198;p25"/>
          <p:cNvSpPr/>
          <p:nvPr/>
        </p:nvSpPr>
        <p:spPr>
          <a:xfrm>
            <a:off x="6158525" y="3460648"/>
            <a:ext cx="2300175" cy="1674075"/>
          </a:xfrm>
          <a:custGeom>
            <a:avLst/>
            <a:gdLst/>
            <a:ahLst/>
            <a:cxnLst/>
            <a:rect l="l" t="t" r="r" b="b"/>
            <a:pathLst>
              <a:path w="92007" h="66963" extrusionOk="0">
                <a:moveTo>
                  <a:pt x="0" y="49209"/>
                </a:moveTo>
                <a:cubicBezTo>
                  <a:pt x="1925" y="43020"/>
                  <a:pt x="7770" y="13864"/>
                  <a:pt x="11552" y="12076"/>
                </a:cubicBezTo>
                <a:cubicBezTo>
                  <a:pt x="15334" y="10288"/>
                  <a:pt x="18979" y="40475"/>
                  <a:pt x="22692" y="38481"/>
                </a:cubicBezTo>
                <a:cubicBezTo>
                  <a:pt x="26405" y="36487"/>
                  <a:pt x="31150" y="1830"/>
                  <a:pt x="33832" y="111"/>
                </a:cubicBezTo>
                <a:cubicBezTo>
                  <a:pt x="36514" y="-1608"/>
                  <a:pt x="36583" y="17027"/>
                  <a:pt x="38783" y="28167"/>
                </a:cubicBezTo>
                <a:cubicBezTo>
                  <a:pt x="40984" y="39307"/>
                  <a:pt x="43734" y="66194"/>
                  <a:pt x="47035" y="66950"/>
                </a:cubicBezTo>
                <a:cubicBezTo>
                  <a:pt x="50336" y="67706"/>
                  <a:pt x="54599" y="34149"/>
                  <a:pt x="58587" y="32705"/>
                </a:cubicBezTo>
                <a:cubicBezTo>
                  <a:pt x="62575" y="31261"/>
                  <a:pt x="66427" y="58355"/>
                  <a:pt x="70965" y="58286"/>
                </a:cubicBezTo>
                <a:cubicBezTo>
                  <a:pt x="75504" y="58217"/>
                  <a:pt x="82311" y="36144"/>
                  <a:pt x="85818" y="32293"/>
                </a:cubicBezTo>
                <a:cubicBezTo>
                  <a:pt x="89325" y="28442"/>
                  <a:pt x="90976" y="34700"/>
                  <a:pt x="92007" y="35181"/>
                </a:cubicBezTo>
              </a:path>
            </a:pathLst>
          </a:cu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Google Shape;199;p25"/>
          <p:cNvSpPr/>
          <p:nvPr/>
        </p:nvSpPr>
        <p:spPr>
          <a:xfrm>
            <a:off x="8458700" y="3665535"/>
            <a:ext cx="5508050" cy="2100325"/>
          </a:xfrm>
          <a:custGeom>
            <a:avLst/>
            <a:gdLst/>
            <a:ahLst/>
            <a:cxnLst/>
            <a:rect l="l" t="t" r="r" b="b"/>
            <a:pathLst>
              <a:path w="220322" h="84013" extrusionOk="0">
                <a:moveTo>
                  <a:pt x="0" y="26986"/>
                </a:moveTo>
                <a:cubicBezTo>
                  <a:pt x="894" y="29462"/>
                  <a:pt x="3231" y="41702"/>
                  <a:pt x="5363" y="41839"/>
                </a:cubicBezTo>
                <a:cubicBezTo>
                  <a:pt x="7495" y="41977"/>
                  <a:pt x="10452" y="26229"/>
                  <a:pt x="12790" y="27811"/>
                </a:cubicBezTo>
                <a:cubicBezTo>
                  <a:pt x="15128" y="29393"/>
                  <a:pt x="17192" y="49335"/>
                  <a:pt x="19392" y="51329"/>
                </a:cubicBezTo>
                <a:cubicBezTo>
                  <a:pt x="21593" y="53323"/>
                  <a:pt x="23930" y="37988"/>
                  <a:pt x="25993" y="39776"/>
                </a:cubicBezTo>
                <a:cubicBezTo>
                  <a:pt x="28056" y="41564"/>
                  <a:pt x="29775" y="65013"/>
                  <a:pt x="31769" y="62056"/>
                </a:cubicBezTo>
                <a:cubicBezTo>
                  <a:pt x="33763" y="59099"/>
                  <a:pt x="36033" y="24304"/>
                  <a:pt x="37958" y="22035"/>
                </a:cubicBezTo>
                <a:cubicBezTo>
                  <a:pt x="39884" y="19766"/>
                  <a:pt x="40365" y="48716"/>
                  <a:pt x="43322" y="48441"/>
                </a:cubicBezTo>
                <a:cubicBezTo>
                  <a:pt x="46279" y="48166"/>
                  <a:pt x="51848" y="18528"/>
                  <a:pt x="55699" y="20385"/>
                </a:cubicBezTo>
                <a:cubicBezTo>
                  <a:pt x="59550" y="22242"/>
                  <a:pt x="63126" y="56143"/>
                  <a:pt x="66427" y="59581"/>
                </a:cubicBezTo>
                <a:cubicBezTo>
                  <a:pt x="69728" y="63019"/>
                  <a:pt x="72822" y="40120"/>
                  <a:pt x="75504" y="41014"/>
                </a:cubicBezTo>
                <a:cubicBezTo>
                  <a:pt x="78186" y="41908"/>
                  <a:pt x="79630" y="69414"/>
                  <a:pt x="82518" y="64944"/>
                </a:cubicBezTo>
                <a:cubicBezTo>
                  <a:pt x="85406" y="60474"/>
                  <a:pt x="89806" y="18047"/>
                  <a:pt x="92832" y="14196"/>
                </a:cubicBezTo>
                <a:cubicBezTo>
                  <a:pt x="95858" y="10345"/>
                  <a:pt x="98196" y="41564"/>
                  <a:pt x="100672" y="41839"/>
                </a:cubicBezTo>
                <a:cubicBezTo>
                  <a:pt x="103148" y="42114"/>
                  <a:pt x="105417" y="17359"/>
                  <a:pt x="107686" y="15846"/>
                </a:cubicBezTo>
                <a:cubicBezTo>
                  <a:pt x="109955" y="14333"/>
                  <a:pt x="112155" y="31868"/>
                  <a:pt x="114287" y="32762"/>
                </a:cubicBezTo>
                <a:cubicBezTo>
                  <a:pt x="116419" y="33656"/>
                  <a:pt x="118482" y="18666"/>
                  <a:pt x="120476" y="21210"/>
                </a:cubicBezTo>
                <a:cubicBezTo>
                  <a:pt x="122470" y="23754"/>
                  <a:pt x="124052" y="51535"/>
                  <a:pt x="126252" y="48028"/>
                </a:cubicBezTo>
                <a:cubicBezTo>
                  <a:pt x="128453" y="44521"/>
                  <a:pt x="130585" y="-2514"/>
                  <a:pt x="133679" y="168"/>
                </a:cubicBezTo>
                <a:cubicBezTo>
                  <a:pt x="136774" y="2850"/>
                  <a:pt x="141725" y="58618"/>
                  <a:pt x="144819" y="64119"/>
                </a:cubicBezTo>
                <a:cubicBezTo>
                  <a:pt x="147913" y="69620"/>
                  <a:pt x="149288" y="34413"/>
                  <a:pt x="152245" y="33175"/>
                </a:cubicBezTo>
                <a:cubicBezTo>
                  <a:pt x="155202" y="31937"/>
                  <a:pt x="159397" y="56898"/>
                  <a:pt x="162560" y="56692"/>
                </a:cubicBezTo>
                <a:cubicBezTo>
                  <a:pt x="165723" y="56486"/>
                  <a:pt x="168611" y="33862"/>
                  <a:pt x="171224" y="31937"/>
                </a:cubicBezTo>
                <a:cubicBezTo>
                  <a:pt x="173837" y="30012"/>
                  <a:pt x="176038" y="48303"/>
                  <a:pt x="178238" y="45140"/>
                </a:cubicBezTo>
                <a:cubicBezTo>
                  <a:pt x="180439" y="41977"/>
                  <a:pt x="182295" y="6838"/>
                  <a:pt x="184427" y="12958"/>
                </a:cubicBezTo>
                <a:cubicBezTo>
                  <a:pt x="186559" y="19078"/>
                  <a:pt x="188484" y="72852"/>
                  <a:pt x="191028" y="81860"/>
                </a:cubicBezTo>
                <a:cubicBezTo>
                  <a:pt x="193572" y="90868"/>
                  <a:pt x="197149" y="66938"/>
                  <a:pt x="199693" y="67007"/>
                </a:cubicBezTo>
                <a:cubicBezTo>
                  <a:pt x="202237" y="67076"/>
                  <a:pt x="204162" y="87499"/>
                  <a:pt x="206294" y="82273"/>
                </a:cubicBezTo>
                <a:cubicBezTo>
                  <a:pt x="208426" y="77047"/>
                  <a:pt x="210145" y="37782"/>
                  <a:pt x="212483" y="35650"/>
                </a:cubicBezTo>
                <a:cubicBezTo>
                  <a:pt x="214821" y="33518"/>
                  <a:pt x="219016" y="63844"/>
                  <a:pt x="220322" y="69483"/>
                </a:cubicBezTo>
              </a:path>
            </a:pathLst>
          </a:custGeom>
          <a:noFill/>
          <a:ln w="28575" cap="flat" cmpd="sng">
            <a:solidFill>
              <a:srgbClr val="5E758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Google Shape;200;p25"/>
          <p:cNvSpPr/>
          <p:nvPr/>
        </p:nvSpPr>
        <p:spPr>
          <a:xfrm rot="10800000" flipH="1">
            <a:off x="-2197000" y="4290085"/>
            <a:ext cx="5508050" cy="2100325"/>
          </a:xfrm>
          <a:custGeom>
            <a:avLst/>
            <a:gdLst/>
            <a:ahLst/>
            <a:cxnLst/>
            <a:rect l="l" t="t" r="r" b="b"/>
            <a:pathLst>
              <a:path w="220322" h="84013" extrusionOk="0">
                <a:moveTo>
                  <a:pt x="0" y="26986"/>
                </a:moveTo>
                <a:cubicBezTo>
                  <a:pt x="894" y="29462"/>
                  <a:pt x="3231" y="41702"/>
                  <a:pt x="5363" y="41839"/>
                </a:cubicBezTo>
                <a:cubicBezTo>
                  <a:pt x="7495" y="41977"/>
                  <a:pt x="10452" y="26229"/>
                  <a:pt x="12790" y="27811"/>
                </a:cubicBezTo>
                <a:cubicBezTo>
                  <a:pt x="15128" y="29393"/>
                  <a:pt x="17192" y="49335"/>
                  <a:pt x="19392" y="51329"/>
                </a:cubicBezTo>
                <a:cubicBezTo>
                  <a:pt x="21593" y="53323"/>
                  <a:pt x="23930" y="37988"/>
                  <a:pt x="25993" y="39776"/>
                </a:cubicBezTo>
                <a:cubicBezTo>
                  <a:pt x="28056" y="41564"/>
                  <a:pt x="29775" y="65013"/>
                  <a:pt x="31769" y="62056"/>
                </a:cubicBezTo>
                <a:cubicBezTo>
                  <a:pt x="33763" y="59099"/>
                  <a:pt x="36033" y="24304"/>
                  <a:pt x="37958" y="22035"/>
                </a:cubicBezTo>
                <a:cubicBezTo>
                  <a:pt x="39884" y="19766"/>
                  <a:pt x="40365" y="48716"/>
                  <a:pt x="43322" y="48441"/>
                </a:cubicBezTo>
                <a:cubicBezTo>
                  <a:pt x="46279" y="48166"/>
                  <a:pt x="51848" y="18528"/>
                  <a:pt x="55699" y="20385"/>
                </a:cubicBezTo>
                <a:cubicBezTo>
                  <a:pt x="59550" y="22242"/>
                  <a:pt x="63126" y="56143"/>
                  <a:pt x="66427" y="59581"/>
                </a:cubicBezTo>
                <a:cubicBezTo>
                  <a:pt x="69728" y="63019"/>
                  <a:pt x="72822" y="40120"/>
                  <a:pt x="75504" y="41014"/>
                </a:cubicBezTo>
                <a:cubicBezTo>
                  <a:pt x="78186" y="41908"/>
                  <a:pt x="79630" y="69414"/>
                  <a:pt x="82518" y="64944"/>
                </a:cubicBezTo>
                <a:cubicBezTo>
                  <a:pt x="85406" y="60474"/>
                  <a:pt x="89806" y="18047"/>
                  <a:pt x="92832" y="14196"/>
                </a:cubicBezTo>
                <a:cubicBezTo>
                  <a:pt x="95858" y="10345"/>
                  <a:pt x="98196" y="41564"/>
                  <a:pt x="100672" y="41839"/>
                </a:cubicBezTo>
                <a:cubicBezTo>
                  <a:pt x="103148" y="42114"/>
                  <a:pt x="105417" y="17359"/>
                  <a:pt x="107686" y="15846"/>
                </a:cubicBezTo>
                <a:cubicBezTo>
                  <a:pt x="109955" y="14333"/>
                  <a:pt x="112155" y="31868"/>
                  <a:pt x="114287" y="32762"/>
                </a:cubicBezTo>
                <a:cubicBezTo>
                  <a:pt x="116419" y="33656"/>
                  <a:pt x="118482" y="18666"/>
                  <a:pt x="120476" y="21210"/>
                </a:cubicBezTo>
                <a:cubicBezTo>
                  <a:pt x="122470" y="23754"/>
                  <a:pt x="124052" y="51535"/>
                  <a:pt x="126252" y="48028"/>
                </a:cubicBezTo>
                <a:cubicBezTo>
                  <a:pt x="128453" y="44521"/>
                  <a:pt x="130585" y="-2514"/>
                  <a:pt x="133679" y="168"/>
                </a:cubicBezTo>
                <a:cubicBezTo>
                  <a:pt x="136774" y="2850"/>
                  <a:pt x="141725" y="58618"/>
                  <a:pt x="144819" y="64119"/>
                </a:cubicBezTo>
                <a:cubicBezTo>
                  <a:pt x="147913" y="69620"/>
                  <a:pt x="149288" y="34413"/>
                  <a:pt x="152245" y="33175"/>
                </a:cubicBezTo>
                <a:cubicBezTo>
                  <a:pt x="155202" y="31937"/>
                  <a:pt x="159397" y="56898"/>
                  <a:pt x="162560" y="56692"/>
                </a:cubicBezTo>
                <a:cubicBezTo>
                  <a:pt x="165723" y="56486"/>
                  <a:pt x="168611" y="33862"/>
                  <a:pt x="171224" y="31937"/>
                </a:cubicBezTo>
                <a:cubicBezTo>
                  <a:pt x="173837" y="30012"/>
                  <a:pt x="176038" y="48303"/>
                  <a:pt x="178238" y="45140"/>
                </a:cubicBezTo>
                <a:cubicBezTo>
                  <a:pt x="180439" y="41977"/>
                  <a:pt x="182295" y="6838"/>
                  <a:pt x="184427" y="12958"/>
                </a:cubicBezTo>
                <a:cubicBezTo>
                  <a:pt x="186559" y="19078"/>
                  <a:pt x="188484" y="72852"/>
                  <a:pt x="191028" y="81860"/>
                </a:cubicBezTo>
                <a:cubicBezTo>
                  <a:pt x="193572" y="90868"/>
                  <a:pt x="197149" y="66938"/>
                  <a:pt x="199693" y="67007"/>
                </a:cubicBezTo>
                <a:cubicBezTo>
                  <a:pt x="202237" y="67076"/>
                  <a:pt x="204162" y="87499"/>
                  <a:pt x="206294" y="82273"/>
                </a:cubicBezTo>
                <a:cubicBezTo>
                  <a:pt x="208426" y="77047"/>
                  <a:pt x="210145" y="37782"/>
                  <a:pt x="212483" y="35650"/>
                </a:cubicBezTo>
                <a:cubicBezTo>
                  <a:pt x="214821" y="33518"/>
                  <a:pt x="219016" y="63844"/>
                  <a:pt x="220322" y="69483"/>
                </a:cubicBezTo>
              </a:path>
            </a:pathLst>
          </a:custGeom>
          <a:noFill/>
          <a:ln w="28575" cap="flat" cmpd="sng">
            <a:solidFill>
              <a:srgbClr val="CBBCA3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01" name="Google Shape;201;p25"/>
          <p:cNvCxnSpPr/>
          <p:nvPr/>
        </p:nvCxnSpPr>
        <p:spPr>
          <a:xfrm>
            <a:off x="183325" y="3253238"/>
            <a:ext cx="6498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5"/>
          <p:cNvSpPr txBox="1"/>
          <p:nvPr/>
        </p:nvSpPr>
        <p:spPr>
          <a:xfrm>
            <a:off x="936325" y="3006950"/>
            <a:ext cx="76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Input</a:t>
            </a:r>
            <a:endParaRPr sz="2000"/>
          </a:p>
        </p:txBody>
      </p:sp>
      <p:sp>
        <p:nvSpPr>
          <p:cNvPr id="203" name="Google Shape;203;p25"/>
          <p:cNvSpPr txBox="1"/>
          <p:nvPr/>
        </p:nvSpPr>
        <p:spPr>
          <a:xfrm>
            <a:off x="936325" y="3329450"/>
            <a:ext cx="97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Output</a:t>
            </a:r>
            <a:endParaRPr sz="2000"/>
          </a:p>
        </p:txBody>
      </p:sp>
      <p:cxnSp>
        <p:nvCxnSpPr>
          <p:cNvPr id="204" name="Google Shape;204;p25"/>
          <p:cNvCxnSpPr/>
          <p:nvPr/>
        </p:nvCxnSpPr>
        <p:spPr>
          <a:xfrm>
            <a:off x="183325" y="3575738"/>
            <a:ext cx="6498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5"/>
          <p:cNvSpPr/>
          <p:nvPr/>
        </p:nvSpPr>
        <p:spPr>
          <a:xfrm>
            <a:off x="4363150" y="3083150"/>
            <a:ext cx="2465100" cy="549900"/>
          </a:xfrm>
          <a:prstGeom prst="leftRightArrow">
            <a:avLst>
              <a:gd name="adj1" fmla="val 7194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Delay/Memory</a:t>
            </a:r>
            <a:endParaRPr/>
          </a:p>
        </p:txBody>
      </p:sp>
      <p:cxnSp>
        <p:nvCxnSpPr>
          <p:cNvPr id="206" name="Google Shape;206;p25"/>
          <p:cNvCxnSpPr/>
          <p:nvPr/>
        </p:nvCxnSpPr>
        <p:spPr>
          <a:xfrm>
            <a:off x="123775" y="6549850"/>
            <a:ext cx="116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5"/>
          <p:cNvSpPr txBox="1"/>
          <p:nvPr/>
        </p:nvSpPr>
        <p:spPr>
          <a:xfrm>
            <a:off x="123775" y="6187475"/>
            <a:ext cx="70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 txBox="1">
            <a:spLocks noGrp="1"/>
          </p:cNvSpPr>
          <p:nvPr>
            <p:ph type="body" idx="1"/>
          </p:nvPr>
        </p:nvSpPr>
        <p:spPr>
          <a:xfrm>
            <a:off x="1222375" y="1578776"/>
            <a:ext cx="10188600" cy="4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Ideal continuous delay:</a:t>
            </a:r>
            <a:endParaRPr/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Or, in the Laplace domain:</a:t>
            </a:r>
            <a:endParaRPr/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Equivalently:</a:t>
            </a:r>
            <a:endParaRPr/>
          </a:p>
        </p:txBody>
      </p:sp>
      <p:sp>
        <p:nvSpPr>
          <p:cNvPr id="516" name="Google Shape;516;p48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7" name="Google Shape;517;p48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8" descr="y(t)_=_u(t-_thet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7150" y="1578785"/>
            <a:ext cx="2882900" cy="4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8" descr="F(s)_=_frac_y(s)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2800" y="2845175"/>
            <a:ext cx="3898901" cy="10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8" descr="F(s)_=_C(sI_-_A)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5598238"/>
            <a:ext cx="5372101" cy="520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8"/>
          <p:cNvGrpSpPr/>
          <p:nvPr/>
        </p:nvGrpSpPr>
        <p:grpSpPr>
          <a:xfrm>
            <a:off x="6950676" y="2708340"/>
            <a:ext cx="3622139" cy="2077982"/>
            <a:chOff x="7851226" y="3292165"/>
            <a:chExt cx="3622139" cy="2077982"/>
          </a:xfrm>
        </p:grpSpPr>
        <p:sp>
          <p:nvSpPr>
            <p:cNvPr id="523" name="Google Shape;523;p48"/>
            <p:cNvSpPr/>
            <p:nvPr/>
          </p:nvSpPr>
          <p:spPr>
            <a:xfrm>
              <a:off x="7851226" y="3292165"/>
              <a:ext cx="1207200" cy="1323000"/>
            </a:xfrm>
            <a:prstGeom prst="ellipse">
              <a:avLst/>
            </a:prstGeom>
            <a:noFill/>
            <a:ln w="12700" cap="flat" cmpd="sng">
              <a:solidFill>
                <a:srgbClr val="FF2600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4" name="Google Shape;524;p48"/>
            <p:cNvCxnSpPr/>
            <p:nvPr/>
          </p:nvCxnSpPr>
          <p:spPr>
            <a:xfrm rot="10800000">
              <a:off x="8957056" y="4290561"/>
              <a:ext cx="524400" cy="3108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525" name="Google Shape;525;p48"/>
            <p:cNvSpPr txBox="1"/>
            <p:nvPr/>
          </p:nvSpPr>
          <p:spPr>
            <a:xfrm>
              <a:off x="9379065" y="4528647"/>
              <a:ext cx="20943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Optimal finite</a:t>
              </a:r>
              <a:b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version?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16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49"/>
          <p:cNvGrpSpPr/>
          <p:nvPr/>
        </p:nvGrpSpPr>
        <p:grpSpPr>
          <a:xfrm>
            <a:off x="3129823" y="4395019"/>
            <a:ext cx="6339576" cy="2310584"/>
            <a:chOff x="0" y="251568"/>
            <a:chExt cx="10464799" cy="3814104"/>
          </a:xfrm>
        </p:grpSpPr>
        <p:pic>
          <p:nvPicPr>
            <p:cNvPr id="531" name="Google Shape;531;p4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51568"/>
              <a:ext cx="10464799" cy="2912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4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1136" y="3297983"/>
              <a:ext cx="3121651" cy="627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49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86075" y="3158212"/>
              <a:ext cx="3613339" cy="9074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4" name="Google Shape;534;p49"/>
          <p:cNvSpPr txBox="1">
            <a:spLocks noGrp="1"/>
          </p:cNvSpPr>
          <p:nvPr>
            <p:ph type="body" idx="1"/>
          </p:nvPr>
        </p:nvSpPr>
        <p:spPr>
          <a:xfrm>
            <a:off x="1222375" y="1426376"/>
            <a:ext cx="10188600" cy="4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best approximation of any function with a rational function of order p/q is given by the Padé approximants</a:t>
            </a:r>
            <a:endParaRPr/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Choosing p=q-1, the state space becomes:</a:t>
            </a:r>
            <a:endParaRPr/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5" name="Google Shape;535;p49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6" name="Google Shape;536;p49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9623" y="2365690"/>
            <a:ext cx="3752758" cy="145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1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2FA14-FCB4-CC4A-BB17-B1650E89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31" y="2666804"/>
            <a:ext cx="8430017" cy="4169094"/>
          </a:xfrm>
          <a:prstGeom prst="rect">
            <a:avLst/>
          </a:prstGeom>
        </p:spPr>
      </p:pic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1255032" y="1037503"/>
            <a:ext cx="10206300" cy="12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‘Legendre Delay Network’ (LDN), is the </a:t>
            </a:r>
            <a:r>
              <a:rPr lang="en-US" sz="28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optimal finite solution </a:t>
            </a: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this infinite dimensional system</a:t>
            </a:r>
            <a:endParaRPr dirty="0"/>
          </a:p>
        </p:txBody>
      </p:sp>
      <p:sp>
        <p:nvSpPr>
          <p:cNvPr id="213" name="Google Shape;213;p26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p26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lang="en-US" sz="360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189DD-9507-214C-80EA-0E0946391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709" y="2394539"/>
            <a:ext cx="3584121" cy="435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0"/>
          <p:cNvSpPr txBox="1">
            <a:spLocks noGrp="1"/>
          </p:cNvSpPr>
          <p:nvPr>
            <p:ph type="body" idx="1"/>
          </p:nvPr>
        </p:nvSpPr>
        <p:spPr>
          <a:xfrm>
            <a:off x="1222374" y="1408621"/>
            <a:ext cx="10188600" cy="4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can then convert that LTI to a normalized form:</a:t>
            </a:r>
            <a:endParaRPr dirty="0"/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Projecting this state space onto the shifted Legendre polynomials</a:t>
            </a:r>
            <a:endParaRPr dirty="0"/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Gives</a:t>
            </a:r>
            <a:endParaRPr dirty="0"/>
          </a:p>
        </p:txBody>
      </p:sp>
      <p:pic>
        <p:nvPicPr>
          <p:cNvPr id="544" name="Google Shape;54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162" y="4495923"/>
            <a:ext cx="59817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6" name="Google Shape;546;p50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7" name="Google Shape;547;p50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50"/>
          <p:cNvPicPr preferRelativeResize="0"/>
          <p:nvPr/>
        </p:nvPicPr>
        <p:blipFill rotWithShape="1">
          <a:blip r:embed="rId4">
            <a:alphaModFix/>
          </a:blip>
          <a:srcRect b="48000"/>
          <a:stretch/>
        </p:blipFill>
        <p:spPr>
          <a:xfrm>
            <a:off x="1467260" y="2049989"/>
            <a:ext cx="4775200" cy="171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0"/>
          <p:cNvPicPr preferRelativeResize="0"/>
          <p:nvPr/>
        </p:nvPicPr>
        <p:blipFill rotWithShape="1">
          <a:blip r:embed="rId4">
            <a:alphaModFix/>
          </a:blip>
          <a:srcRect t="52965"/>
          <a:stretch/>
        </p:blipFill>
        <p:spPr>
          <a:xfrm>
            <a:off x="6880635" y="1968708"/>
            <a:ext cx="4775200" cy="154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1762" y="5659260"/>
            <a:ext cx="45085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68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1153850" y="1075080"/>
            <a:ext cx="10206300" cy="12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 dirty="0">
              <a:solidFill>
                <a:srgbClr val="21282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q=6 this results in the following matrices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endParaRPr lang="en-US" sz="2800" dirty="0">
              <a:solidFill>
                <a:srgbClr val="21282F"/>
              </a:solidFill>
              <a:latin typeface="Source Sans Pro"/>
              <a:ea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endParaRPr lang="en-US" sz="2800" dirty="0">
              <a:solidFill>
                <a:srgbClr val="21282F"/>
              </a:solidFill>
              <a:latin typeface="Source Sans Pro"/>
              <a:ea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endParaRPr lang="en-US" sz="2800" dirty="0">
              <a:solidFill>
                <a:srgbClr val="21282F"/>
              </a:solidFill>
              <a:latin typeface="Source Sans Pro"/>
              <a:ea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 dirty="0">
                <a:solidFill>
                  <a:srgbClr val="21282F"/>
                </a:solidFill>
                <a:latin typeface="Source Sans Pro"/>
                <a:ea typeface="Source Sans Pro"/>
                <a:sym typeface="Source Sans Pro"/>
              </a:rPr>
              <a:t>For q=1 this system is a first-order low pass</a:t>
            </a:r>
            <a:endParaRPr dirty="0"/>
          </a:p>
        </p:txBody>
      </p:sp>
      <p:sp>
        <p:nvSpPr>
          <p:cNvPr id="213" name="Google Shape;213;p26"/>
          <p:cNvSpPr txBox="1"/>
          <p:nvPr/>
        </p:nvSpPr>
        <p:spPr>
          <a:xfrm>
            <a:off x="605809" y="688251"/>
            <a:ext cx="32319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79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sz="279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p26"/>
          <p:cNvSpPr/>
          <p:nvPr/>
        </p:nvSpPr>
        <p:spPr>
          <a:xfrm rot="5400000">
            <a:off x="55579" y="479302"/>
            <a:ext cx="649500" cy="7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831850" y="534951"/>
            <a:ext cx="8931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638D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21282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solution: Examples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96938-1681-074C-9C07-55D123DC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92" y="1811084"/>
            <a:ext cx="4468416" cy="1635926"/>
          </a:xfrm>
          <a:prstGeom prst="rect">
            <a:avLst/>
          </a:prstGeom>
        </p:spPr>
      </p:pic>
      <p:pic>
        <p:nvPicPr>
          <p:cNvPr id="9" name="Google Shape;558;p51" descr="Chart, line chart&#10;&#10;Description automatically generated">
            <a:extLst>
              <a:ext uri="{FF2B5EF4-FFF2-40B4-BE49-F238E27FC236}">
                <a16:creationId xmlns:a16="http://schemas.microsoft.com/office/drawing/2014/main" id="{C2D33226-A305-2844-B07C-721D4EB33D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9568" y="4105205"/>
            <a:ext cx="9292044" cy="283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60;p51">
            <a:extLst>
              <a:ext uri="{FF2B5EF4-FFF2-40B4-BE49-F238E27FC236}">
                <a16:creationId xmlns:a16="http://schemas.microsoft.com/office/drawing/2014/main" id="{2ED41BBE-6EF5-D644-83E4-2DD4B4FA9DB6}"/>
              </a:ext>
            </a:extLst>
          </p:cNvPr>
          <p:cNvSpPr txBox="1"/>
          <p:nvPr/>
        </p:nvSpPr>
        <p:spPr>
          <a:xfrm>
            <a:off x="380428" y="4819218"/>
            <a:ext cx="2137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Shifted Legendre</a:t>
            </a:r>
            <a:b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507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2C5B8D"/>
      </a:dk1>
      <a:lt1>
        <a:srgbClr val="FFFFFF"/>
      </a:lt1>
      <a:dk2>
        <a:srgbClr val="2A3945"/>
      </a:dk2>
      <a:lt2>
        <a:srgbClr val="E7E6E6"/>
      </a:lt2>
      <a:accent1>
        <a:srgbClr val="C49A51"/>
      </a:accent1>
      <a:accent2>
        <a:srgbClr val="1860C4"/>
      </a:accent2>
      <a:accent3>
        <a:srgbClr val="69B1FF"/>
      </a:accent3>
      <a:accent4>
        <a:srgbClr val="C45951"/>
      </a:accent4>
      <a:accent5>
        <a:srgbClr val="3D7EC4"/>
      </a:accent5>
      <a:accent6>
        <a:srgbClr val="43505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4032</TotalTime>
  <Words>1122</Words>
  <Application>Microsoft Macintosh PowerPoint</Application>
  <PresentationFormat>Widescreen</PresentationFormat>
  <Paragraphs>189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Tahoma</vt:lpstr>
      <vt:lpstr>Arial Black</vt:lpstr>
      <vt:lpstr>Arial</vt:lpstr>
      <vt:lpstr>Noto Sans Symbols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Legendre Memory Unit:  A neural network with optimal time series compression</dc:title>
  <cp:lastModifiedBy>Chris Eliasmith</cp:lastModifiedBy>
  <cp:revision>7</cp:revision>
  <dcterms:modified xsi:type="dcterms:W3CDTF">2023-10-23T13:35:51Z</dcterms:modified>
</cp:coreProperties>
</file>